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7" r:id="rId2"/>
    <p:sldId id="327" r:id="rId3"/>
    <p:sldId id="328" r:id="rId4"/>
    <p:sldId id="331" r:id="rId5"/>
    <p:sldId id="258" r:id="rId6"/>
    <p:sldId id="259" r:id="rId7"/>
    <p:sldId id="260" r:id="rId8"/>
    <p:sldId id="261" r:id="rId9"/>
    <p:sldId id="342" r:id="rId10"/>
    <p:sldId id="263" r:id="rId11"/>
    <p:sldId id="264" r:id="rId12"/>
    <p:sldId id="267" r:id="rId13"/>
    <p:sldId id="268" r:id="rId14"/>
    <p:sldId id="269" r:id="rId15"/>
    <p:sldId id="270" r:id="rId16"/>
    <p:sldId id="272" r:id="rId17"/>
    <p:sldId id="273" r:id="rId18"/>
    <p:sldId id="274" r:id="rId19"/>
    <p:sldId id="276" r:id="rId20"/>
    <p:sldId id="306" r:id="rId21"/>
    <p:sldId id="278" r:id="rId22"/>
    <p:sldId id="279" r:id="rId23"/>
    <p:sldId id="325" r:id="rId24"/>
    <p:sldId id="309" r:id="rId25"/>
    <p:sldId id="307" r:id="rId26"/>
    <p:sldId id="308" r:id="rId27"/>
    <p:sldId id="281" r:id="rId28"/>
    <p:sldId id="282" r:id="rId29"/>
    <p:sldId id="283" r:id="rId30"/>
    <p:sldId id="284" r:id="rId31"/>
    <p:sldId id="285" r:id="rId32"/>
    <p:sldId id="286" r:id="rId33"/>
    <p:sldId id="289" r:id="rId34"/>
    <p:sldId id="290" r:id="rId35"/>
    <p:sldId id="291" r:id="rId36"/>
    <p:sldId id="292" r:id="rId37"/>
    <p:sldId id="338" r:id="rId38"/>
    <p:sldId id="340" r:id="rId39"/>
    <p:sldId id="293" r:id="rId40"/>
    <p:sldId id="320" r:id="rId41"/>
    <p:sldId id="318" r:id="rId42"/>
    <p:sldId id="294" r:id="rId43"/>
    <p:sldId id="321" r:id="rId44"/>
    <p:sldId id="322" r:id="rId45"/>
    <p:sldId id="336" r:id="rId46"/>
    <p:sldId id="334" r:id="rId47"/>
    <p:sldId id="323" r:id="rId48"/>
    <p:sldId id="326" r:id="rId49"/>
    <p:sldId id="317" r:id="rId50"/>
    <p:sldId id="314" r:id="rId51"/>
    <p:sldId id="315" r:id="rId52"/>
    <p:sldId id="316" r:id="rId53"/>
    <p:sldId id="297" r:id="rId54"/>
    <p:sldId id="329" r:id="rId55"/>
    <p:sldId id="33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5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5" autoAdjust="0"/>
    <p:restoredTop sz="95405" autoAdjust="0"/>
  </p:normalViewPr>
  <p:slideViewPr>
    <p:cSldViewPr>
      <p:cViewPr varScale="1">
        <p:scale>
          <a:sx n="92" d="100"/>
          <a:sy n="92" d="100"/>
        </p:scale>
        <p:origin x="715"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B04FB-CABD-4592-8B4B-194994272DAB}" type="datetimeFigureOut">
              <a:rPr lang="en-US" smtClean="0"/>
              <a:pPr/>
              <a:t>10/6/2016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970B2-5F5E-4EE0-9906-D2B2E4C4904E}" type="slidenum">
              <a:rPr lang="en-US" smtClean="0"/>
              <a:pPr/>
              <a:t>‹#›</a:t>
            </a:fld>
            <a:endParaRPr lang="en-US"/>
          </a:p>
        </p:txBody>
      </p:sp>
    </p:spTree>
    <p:extLst>
      <p:ext uri="{BB962C8B-B14F-4D97-AF65-F5344CB8AC3E}">
        <p14:creationId xmlns:p14="http://schemas.microsoft.com/office/powerpoint/2010/main" val="250077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61D5560-7F8C-4220-A065-F00441796305}" type="slidenum">
              <a:rPr lang="en-US" smtClean="0"/>
              <a:pPr>
                <a:defRPr/>
              </a:pPr>
              <a:t>1</a:t>
            </a:fld>
            <a:endParaRPr lang="en-US"/>
          </a:p>
        </p:txBody>
      </p:sp>
    </p:spTree>
    <p:extLst>
      <p:ext uri="{BB962C8B-B14F-4D97-AF65-F5344CB8AC3E}">
        <p14:creationId xmlns:p14="http://schemas.microsoft.com/office/powerpoint/2010/main" val="241096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14</a:t>
            </a:fld>
            <a:endParaRPr lang="en-US"/>
          </a:p>
        </p:txBody>
      </p:sp>
    </p:spTree>
    <p:extLst>
      <p:ext uri="{BB962C8B-B14F-4D97-AF65-F5344CB8AC3E}">
        <p14:creationId xmlns:p14="http://schemas.microsoft.com/office/powerpoint/2010/main" val="79644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15</a:t>
            </a:fld>
            <a:endParaRPr lang="en-US"/>
          </a:p>
        </p:txBody>
      </p:sp>
    </p:spTree>
    <p:extLst>
      <p:ext uri="{BB962C8B-B14F-4D97-AF65-F5344CB8AC3E}">
        <p14:creationId xmlns:p14="http://schemas.microsoft.com/office/powerpoint/2010/main" val="23991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16</a:t>
            </a:fld>
            <a:endParaRPr lang="en-US"/>
          </a:p>
        </p:txBody>
      </p:sp>
    </p:spTree>
    <p:extLst>
      <p:ext uri="{BB962C8B-B14F-4D97-AF65-F5344CB8AC3E}">
        <p14:creationId xmlns:p14="http://schemas.microsoft.com/office/powerpoint/2010/main" val="365630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17</a:t>
            </a:fld>
            <a:endParaRPr lang="en-US"/>
          </a:p>
        </p:txBody>
      </p:sp>
    </p:spTree>
    <p:extLst>
      <p:ext uri="{BB962C8B-B14F-4D97-AF65-F5344CB8AC3E}">
        <p14:creationId xmlns:p14="http://schemas.microsoft.com/office/powerpoint/2010/main" val="147927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18</a:t>
            </a:fld>
            <a:endParaRPr lang="en-US"/>
          </a:p>
        </p:txBody>
      </p:sp>
    </p:spTree>
    <p:extLst>
      <p:ext uri="{BB962C8B-B14F-4D97-AF65-F5344CB8AC3E}">
        <p14:creationId xmlns:p14="http://schemas.microsoft.com/office/powerpoint/2010/main" val="352043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19</a:t>
            </a:fld>
            <a:endParaRPr lang="en-US"/>
          </a:p>
        </p:txBody>
      </p:sp>
    </p:spTree>
    <p:extLst>
      <p:ext uri="{BB962C8B-B14F-4D97-AF65-F5344CB8AC3E}">
        <p14:creationId xmlns:p14="http://schemas.microsoft.com/office/powerpoint/2010/main" val="2174649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20</a:t>
            </a:fld>
            <a:endParaRPr lang="en-US"/>
          </a:p>
        </p:txBody>
      </p:sp>
    </p:spTree>
    <p:extLst>
      <p:ext uri="{BB962C8B-B14F-4D97-AF65-F5344CB8AC3E}">
        <p14:creationId xmlns:p14="http://schemas.microsoft.com/office/powerpoint/2010/main" val="84254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21</a:t>
            </a:fld>
            <a:endParaRPr lang="en-US"/>
          </a:p>
        </p:txBody>
      </p:sp>
    </p:spTree>
    <p:extLst>
      <p:ext uri="{BB962C8B-B14F-4D97-AF65-F5344CB8AC3E}">
        <p14:creationId xmlns:p14="http://schemas.microsoft.com/office/powerpoint/2010/main" val="207247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22</a:t>
            </a:fld>
            <a:endParaRPr lang="en-US"/>
          </a:p>
        </p:txBody>
      </p:sp>
    </p:spTree>
    <p:extLst>
      <p:ext uri="{BB962C8B-B14F-4D97-AF65-F5344CB8AC3E}">
        <p14:creationId xmlns:p14="http://schemas.microsoft.com/office/powerpoint/2010/main" val="222327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23</a:t>
            </a:fld>
            <a:endParaRPr lang="en-US"/>
          </a:p>
        </p:txBody>
      </p:sp>
    </p:spTree>
    <p:extLst>
      <p:ext uri="{BB962C8B-B14F-4D97-AF65-F5344CB8AC3E}">
        <p14:creationId xmlns:p14="http://schemas.microsoft.com/office/powerpoint/2010/main" val="72070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5</a:t>
            </a:fld>
            <a:endParaRPr lang="en-US"/>
          </a:p>
        </p:txBody>
      </p:sp>
    </p:spTree>
    <p:extLst>
      <p:ext uri="{BB962C8B-B14F-4D97-AF65-F5344CB8AC3E}">
        <p14:creationId xmlns:p14="http://schemas.microsoft.com/office/powerpoint/2010/main" val="1239922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24</a:t>
            </a:fld>
            <a:endParaRPr lang="en-US"/>
          </a:p>
        </p:txBody>
      </p:sp>
    </p:spTree>
    <p:extLst>
      <p:ext uri="{BB962C8B-B14F-4D97-AF65-F5344CB8AC3E}">
        <p14:creationId xmlns:p14="http://schemas.microsoft.com/office/powerpoint/2010/main" val="50580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25</a:t>
            </a:fld>
            <a:endParaRPr lang="en-US"/>
          </a:p>
        </p:txBody>
      </p:sp>
    </p:spTree>
    <p:extLst>
      <p:ext uri="{BB962C8B-B14F-4D97-AF65-F5344CB8AC3E}">
        <p14:creationId xmlns:p14="http://schemas.microsoft.com/office/powerpoint/2010/main" val="3910357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27</a:t>
            </a:fld>
            <a:endParaRPr lang="en-US"/>
          </a:p>
        </p:txBody>
      </p:sp>
    </p:spTree>
    <p:extLst>
      <p:ext uri="{BB962C8B-B14F-4D97-AF65-F5344CB8AC3E}">
        <p14:creationId xmlns:p14="http://schemas.microsoft.com/office/powerpoint/2010/main" val="358583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28</a:t>
            </a:fld>
            <a:endParaRPr lang="en-US"/>
          </a:p>
        </p:txBody>
      </p:sp>
    </p:spTree>
    <p:extLst>
      <p:ext uri="{BB962C8B-B14F-4D97-AF65-F5344CB8AC3E}">
        <p14:creationId xmlns:p14="http://schemas.microsoft.com/office/powerpoint/2010/main" val="3947582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29</a:t>
            </a:fld>
            <a:endParaRPr lang="en-US"/>
          </a:p>
        </p:txBody>
      </p:sp>
    </p:spTree>
    <p:extLst>
      <p:ext uri="{BB962C8B-B14F-4D97-AF65-F5344CB8AC3E}">
        <p14:creationId xmlns:p14="http://schemas.microsoft.com/office/powerpoint/2010/main" val="363636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30</a:t>
            </a:fld>
            <a:endParaRPr lang="en-US"/>
          </a:p>
        </p:txBody>
      </p:sp>
    </p:spTree>
    <p:extLst>
      <p:ext uri="{BB962C8B-B14F-4D97-AF65-F5344CB8AC3E}">
        <p14:creationId xmlns:p14="http://schemas.microsoft.com/office/powerpoint/2010/main" val="2150706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31</a:t>
            </a:fld>
            <a:endParaRPr lang="en-US"/>
          </a:p>
        </p:txBody>
      </p:sp>
    </p:spTree>
    <p:extLst>
      <p:ext uri="{BB962C8B-B14F-4D97-AF65-F5344CB8AC3E}">
        <p14:creationId xmlns:p14="http://schemas.microsoft.com/office/powerpoint/2010/main" val="312142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32</a:t>
            </a:fld>
            <a:endParaRPr lang="en-US"/>
          </a:p>
        </p:txBody>
      </p:sp>
    </p:spTree>
    <p:extLst>
      <p:ext uri="{BB962C8B-B14F-4D97-AF65-F5344CB8AC3E}">
        <p14:creationId xmlns:p14="http://schemas.microsoft.com/office/powerpoint/2010/main" val="3926998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33</a:t>
            </a:fld>
            <a:endParaRPr lang="en-US"/>
          </a:p>
        </p:txBody>
      </p:sp>
    </p:spTree>
    <p:extLst>
      <p:ext uri="{BB962C8B-B14F-4D97-AF65-F5344CB8AC3E}">
        <p14:creationId xmlns:p14="http://schemas.microsoft.com/office/powerpoint/2010/main" val="3123624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34</a:t>
            </a:fld>
            <a:endParaRPr lang="en-US"/>
          </a:p>
        </p:txBody>
      </p:sp>
    </p:spTree>
    <p:extLst>
      <p:ext uri="{BB962C8B-B14F-4D97-AF65-F5344CB8AC3E}">
        <p14:creationId xmlns:p14="http://schemas.microsoft.com/office/powerpoint/2010/main" val="89275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6</a:t>
            </a:fld>
            <a:endParaRPr lang="en-US"/>
          </a:p>
        </p:txBody>
      </p:sp>
    </p:spTree>
    <p:extLst>
      <p:ext uri="{BB962C8B-B14F-4D97-AF65-F5344CB8AC3E}">
        <p14:creationId xmlns:p14="http://schemas.microsoft.com/office/powerpoint/2010/main" val="295451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35</a:t>
            </a:fld>
            <a:endParaRPr lang="en-US"/>
          </a:p>
        </p:txBody>
      </p:sp>
    </p:spTree>
    <p:extLst>
      <p:ext uri="{BB962C8B-B14F-4D97-AF65-F5344CB8AC3E}">
        <p14:creationId xmlns:p14="http://schemas.microsoft.com/office/powerpoint/2010/main" val="1309199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36</a:t>
            </a:fld>
            <a:endParaRPr lang="en-US"/>
          </a:p>
        </p:txBody>
      </p:sp>
    </p:spTree>
    <p:extLst>
      <p:ext uri="{BB962C8B-B14F-4D97-AF65-F5344CB8AC3E}">
        <p14:creationId xmlns:p14="http://schemas.microsoft.com/office/powerpoint/2010/main" val="1767884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39</a:t>
            </a:fld>
            <a:endParaRPr lang="en-US"/>
          </a:p>
        </p:txBody>
      </p:sp>
    </p:spTree>
    <p:extLst>
      <p:ext uri="{BB962C8B-B14F-4D97-AF65-F5344CB8AC3E}">
        <p14:creationId xmlns:p14="http://schemas.microsoft.com/office/powerpoint/2010/main" val="295716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70B2-5F5E-4EE0-9906-D2B2E4C4904E}" type="slidenum">
              <a:rPr lang="en-US" smtClean="0"/>
              <a:pPr/>
              <a:t>41</a:t>
            </a:fld>
            <a:endParaRPr lang="en-US"/>
          </a:p>
        </p:txBody>
      </p:sp>
    </p:spTree>
    <p:extLst>
      <p:ext uri="{BB962C8B-B14F-4D97-AF65-F5344CB8AC3E}">
        <p14:creationId xmlns:p14="http://schemas.microsoft.com/office/powerpoint/2010/main" val="333740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42</a:t>
            </a:fld>
            <a:endParaRPr lang="en-US"/>
          </a:p>
        </p:txBody>
      </p:sp>
    </p:spTree>
    <p:extLst>
      <p:ext uri="{BB962C8B-B14F-4D97-AF65-F5344CB8AC3E}">
        <p14:creationId xmlns:p14="http://schemas.microsoft.com/office/powerpoint/2010/main" val="3482572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47</a:t>
            </a:fld>
            <a:endParaRPr lang="en-US"/>
          </a:p>
        </p:txBody>
      </p:sp>
    </p:spTree>
    <p:extLst>
      <p:ext uri="{BB962C8B-B14F-4D97-AF65-F5344CB8AC3E}">
        <p14:creationId xmlns:p14="http://schemas.microsoft.com/office/powerpoint/2010/main" val="666887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53</a:t>
            </a:fld>
            <a:endParaRPr lang="en-US"/>
          </a:p>
        </p:txBody>
      </p:sp>
    </p:spTree>
    <p:extLst>
      <p:ext uri="{BB962C8B-B14F-4D97-AF65-F5344CB8AC3E}">
        <p14:creationId xmlns:p14="http://schemas.microsoft.com/office/powerpoint/2010/main" val="453126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3AB100-FB72-4A7E-80FB-6F596411B311}" type="slidenum">
              <a:rPr lang="en-US" smtClean="0"/>
              <a:pPr fontAlgn="base">
                <a:spcBef>
                  <a:spcPct val="0"/>
                </a:spcBef>
                <a:spcAft>
                  <a:spcPct val="0"/>
                </a:spcAft>
                <a:defRPr/>
              </a:pPr>
              <a:t>54</a:t>
            </a:fld>
            <a:endParaRPr lang="en-US"/>
          </a:p>
        </p:txBody>
      </p:sp>
    </p:spTree>
    <p:extLst>
      <p:ext uri="{BB962C8B-B14F-4D97-AF65-F5344CB8AC3E}">
        <p14:creationId xmlns:p14="http://schemas.microsoft.com/office/powerpoint/2010/main" val="2764916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55</a:t>
            </a:fld>
            <a:endParaRPr lang="en-US"/>
          </a:p>
        </p:txBody>
      </p:sp>
    </p:spTree>
    <p:extLst>
      <p:ext uri="{BB962C8B-B14F-4D97-AF65-F5344CB8AC3E}">
        <p14:creationId xmlns:p14="http://schemas.microsoft.com/office/powerpoint/2010/main" val="233780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7</a:t>
            </a:fld>
            <a:endParaRPr lang="en-US"/>
          </a:p>
        </p:txBody>
      </p:sp>
    </p:spTree>
    <p:extLst>
      <p:ext uri="{BB962C8B-B14F-4D97-AF65-F5344CB8AC3E}">
        <p14:creationId xmlns:p14="http://schemas.microsoft.com/office/powerpoint/2010/main" val="38336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89AE518-8C0D-4E8D-A7E0-DCD3DE72E28A}" type="slidenum">
              <a:rPr lang="en-US" smtClean="0"/>
              <a:pPr/>
              <a:t>8</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134770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10</a:t>
            </a:fld>
            <a:endParaRPr lang="en-US"/>
          </a:p>
        </p:txBody>
      </p:sp>
    </p:spTree>
    <p:extLst>
      <p:ext uri="{BB962C8B-B14F-4D97-AF65-F5344CB8AC3E}">
        <p14:creationId xmlns:p14="http://schemas.microsoft.com/office/powerpoint/2010/main" val="418078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6C679A2-8927-4F84-A3B2-0EBD4C8250B9}" type="slidenum">
              <a:rPr lang="en-US" smtClean="0"/>
              <a:pPr/>
              <a:t>11</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pPr eaLnBrk="1" hangingPunct="1">
              <a:spcBef>
                <a:spcPct val="0"/>
              </a:spcBef>
            </a:pPr>
            <a:endParaRPr lang="en-US"/>
          </a:p>
        </p:txBody>
      </p:sp>
    </p:spTree>
    <p:extLst>
      <p:ext uri="{BB962C8B-B14F-4D97-AF65-F5344CB8AC3E}">
        <p14:creationId xmlns:p14="http://schemas.microsoft.com/office/powerpoint/2010/main" val="254915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12</a:t>
            </a:fld>
            <a:endParaRPr lang="en-US"/>
          </a:p>
        </p:txBody>
      </p:sp>
    </p:spTree>
    <p:extLst>
      <p:ext uri="{BB962C8B-B14F-4D97-AF65-F5344CB8AC3E}">
        <p14:creationId xmlns:p14="http://schemas.microsoft.com/office/powerpoint/2010/main" val="14708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970B2-5F5E-4EE0-9906-D2B2E4C4904E}" type="slidenum">
              <a:rPr lang="en-US" smtClean="0"/>
              <a:pPr/>
              <a:t>13</a:t>
            </a:fld>
            <a:endParaRPr lang="en-US"/>
          </a:p>
        </p:txBody>
      </p:sp>
    </p:spTree>
    <p:extLst>
      <p:ext uri="{BB962C8B-B14F-4D97-AF65-F5344CB8AC3E}">
        <p14:creationId xmlns:p14="http://schemas.microsoft.com/office/powerpoint/2010/main" val="84900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24392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86263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400434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107084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292349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273723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81092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29430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368378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296673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ED7ACA0-A259-4983-8577-A3F587DCC15B}" type="datetimeFigureOut">
              <a:rPr lang="en-US" smtClean="0"/>
              <a:pPr/>
              <a:t>10/6/2016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5D9E078-E4B8-42B4-8187-875D95D33554}" type="slidenum">
              <a:rPr lang="en-US" smtClean="0"/>
              <a:pPr/>
              <a:t>‹#›</a:t>
            </a:fld>
            <a:endParaRPr lang="en-US"/>
          </a:p>
        </p:txBody>
      </p:sp>
    </p:spTree>
    <p:extLst>
      <p:ext uri="{BB962C8B-B14F-4D97-AF65-F5344CB8AC3E}">
        <p14:creationId xmlns:p14="http://schemas.microsoft.com/office/powerpoint/2010/main" val="341482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4000"/>
          </a:stretch>
        </a:blipFill>
        <a:effectLst/>
      </p:bgPr>
    </p:bg>
    <p:spTree>
      <p:nvGrpSpPr>
        <p:cNvPr id="1" name=""/>
        <p:cNvGrpSpPr/>
        <p:nvPr/>
      </p:nvGrpSpPr>
      <p:grpSpPr>
        <a:xfrm>
          <a:off x="0" y="0"/>
          <a:ext cx="0" cy="0"/>
          <a:chOff x="0" y="0"/>
          <a:chExt cx="0" cy="0"/>
        </a:xfrm>
      </p:grpSpPr>
      <p:pic>
        <p:nvPicPr>
          <p:cNvPr id="1026" name="Picture 7" descr="powerpoint-w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7ED7ACA0-A259-4983-8577-A3F587DCC15B}" type="datetimeFigureOut">
              <a:rPr lang="en-US" smtClean="0"/>
              <a:pPr/>
              <a:t>10/6/2016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65D9E078-E4B8-42B4-8187-875D95D335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rgbClr val="4B7C8C"/>
          </a:solidFill>
          <a:latin typeface="+mj-lt"/>
          <a:ea typeface="+mj-ea"/>
          <a:cs typeface="+mj-cs"/>
        </a:defRPr>
      </a:lvl1pPr>
      <a:lvl2pPr algn="ctr" rtl="0" eaLnBrk="1" fontAlgn="base" hangingPunct="1">
        <a:spcBef>
          <a:spcPct val="0"/>
        </a:spcBef>
        <a:spcAft>
          <a:spcPct val="0"/>
        </a:spcAft>
        <a:defRPr sz="4400">
          <a:solidFill>
            <a:srgbClr val="4B7C8C"/>
          </a:solidFill>
          <a:latin typeface="Calibri" pitchFamily="34" charset="0"/>
        </a:defRPr>
      </a:lvl2pPr>
      <a:lvl3pPr algn="ctr" rtl="0" eaLnBrk="1" fontAlgn="base" hangingPunct="1">
        <a:spcBef>
          <a:spcPct val="0"/>
        </a:spcBef>
        <a:spcAft>
          <a:spcPct val="0"/>
        </a:spcAft>
        <a:defRPr sz="4400">
          <a:solidFill>
            <a:srgbClr val="4B7C8C"/>
          </a:solidFill>
          <a:latin typeface="Calibri" pitchFamily="34" charset="0"/>
        </a:defRPr>
      </a:lvl3pPr>
      <a:lvl4pPr algn="ctr" rtl="0" eaLnBrk="1" fontAlgn="base" hangingPunct="1">
        <a:spcBef>
          <a:spcPct val="0"/>
        </a:spcBef>
        <a:spcAft>
          <a:spcPct val="0"/>
        </a:spcAft>
        <a:defRPr sz="4400">
          <a:solidFill>
            <a:srgbClr val="4B7C8C"/>
          </a:solidFill>
          <a:latin typeface="Calibri" pitchFamily="34" charset="0"/>
        </a:defRPr>
      </a:lvl4pPr>
      <a:lvl5pPr algn="ctr" rtl="0" eaLnBrk="1" fontAlgn="base" hangingPunct="1">
        <a:spcBef>
          <a:spcPct val="0"/>
        </a:spcBef>
        <a:spcAft>
          <a:spcPct val="0"/>
        </a:spcAft>
        <a:defRPr sz="4400">
          <a:solidFill>
            <a:srgbClr val="4B7C8C"/>
          </a:solidFill>
          <a:latin typeface="Calibri" pitchFamily="34" charset="0"/>
        </a:defRPr>
      </a:lvl5pPr>
      <a:lvl6pPr marL="457200" algn="ctr" rtl="0" eaLnBrk="1" fontAlgn="base" hangingPunct="1">
        <a:spcBef>
          <a:spcPct val="0"/>
        </a:spcBef>
        <a:spcAft>
          <a:spcPct val="0"/>
        </a:spcAft>
        <a:defRPr sz="4400">
          <a:solidFill>
            <a:srgbClr val="4B7C8C"/>
          </a:solidFill>
          <a:latin typeface="Calibri" pitchFamily="34" charset="0"/>
        </a:defRPr>
      </a:lvl6pPr>
      <a:lvl7pPr marL="914400" algn="ctr" rtl="0" eaLnBrk="1" fontAlgn="base" hangingPunct="1">
        <a:spcBef>
          <a:spcPct val="0"/>
        </a:spcBef>
        <a:spcAft>
          <a:spcPct val="0"/>
        </a:spcAft>
        <a:defRPr sz="4400">
          <a:solidFill>
            <a:srgbClr val="4B7C8C"/>
          </a:solidFill>
          <a:latin typeface="Calibri" pitchFamily="34" charset="0"/>
        </a:defRPr>
      </a:lvl7pPr>
      <a:lvl8pPr marL="1371600" algn="ctr" rtl="0" eaLnBrk="1" fontAlgn="base" hangingPunct="1">
        <a:spcBef>
          <a:spcPct val="0"/>
        </a:spcBef>
        <a:spcAft>
          <a:spcPct val="0"/>
        </a:spcAft>
        <a:defRPr sz="4400">
          <a:solidFill>
            <a:srgbClr val="4B7C8C"/>
          </a:solidFill>
          <a:latin typeface="Calibri" pitchFamily="34" charset="0"/>
        </a:defRPr>
      </a:lvl8pPr>
      <a:lvl9pPr marL="1828800" algn="ctr" rtl="0" eaLnBrk="1" fontAlgn="base" hangingPunct="1">
        <a:spcBef>
          <a:spcPct val="0"/>
        </a:spcBef>
        <a:spcAft>
          <a:spcPct val="0"/>
        </a:spcAft>
        <a:defRPr sz="4400">
          <a:solidFill>
            <a:srgbClr val="4B7C8C"/>
          </a:solidFill>
          <a:latin typeface="Calibri" pitchFamily="34" charset="0"/>
        </a:defRPr>
      </a:lvl9pPr>
    </p:titleStyle>
    <p:bodyStyle>
      <a:lvl1pPr marL="342900" indent="-342900" algn="l" rtl="0" eaLnBrk="1" fontAlgn="base" hangingPunct="1">
        <a:spcBef>
          <a:spcPct val="20000"/>
        </a:spcBef>
        <a:spcAft>
          <a:spcPct val="0"/>
        </a:spcAft>
        <a:buChar char="•"/>
        <a:defRPr sz="3200">
          <a:solidFill>
            <a:srgbClr val="4B7C8C"/>
          </a:solidFill>
          <a:latin typeface="+mn-lt"/>
          <a:ea typeface="+mn-ea"/>
          <a:cs typeface="+mn-cs"/>
        </a:defRPr>
      </a:lvl1pPr>
      <a:lvl2pPr marL="742950" indent="-285750" algn="l" rtl="0" eaLnBrk="1" fontAlgn="base" hangingPunct="1">
        <a:spcBef>
          <a:spcPct val="20000"/>
        </a:spcBef>
        <a:spcAft>
          <a:spcPct val="0"/>
        </a:spcAft>
        <a:buChar char="–"/>
        <a:defRPr sz="2800">
          <a:solidFill>
            <a:srgbClr val="4B7C8C"/>
          </a:solidFill>
          <a:latin typeface="+mn-lt"/>
        </a:defRPr>
      </a:lvl2pPr>
      <a:lvl3pPr marL="1143000" indent="-228600" algn="l" rtl="0" eaLnBrk="1" fontAlgn="base" hangingPunct="1">
        <a:spcBef>
          <a:spcPct val="20000"/>
        </a:spcBef>
        <a:spcAft>
          <a:spcPct val="0"/>
        </a:spcAft>
        <a:buChar char="•"/>
        <a:defRPr sz="2400">
          <a:solidFill>
            <a:srgbClr val="4B7C8C"/>
          </a:solidFill>
          <a:latin typeface="+mn-lt"/>
        </a:defRPr>
      </a:lvl3pPr>
      <a:lvl4pPr marL="1600200" indent="-228600" algn="l" rtl="0" eaLnBrk="1" fontAlgn="base" hangingPunct="1">
        <a:spcBef>
          <a:spcPct val="20000"/>
        </a:spcBef>
        <a:spcAft>
          <a:spcPct val="0"/>
        </a:spcAft>
        <a:buChar char="–"/>
        <a:defRPr sz="2000">
          <a:solidFill>
            <a:srgbClr val="4B7C8C"/>
          </a:solidFill>
          <a:latin typeface="+mn-lt"/>
        </a:defRPr>
      </a:lvl4pPr>
      <a:lvl5pPr marL="2057400" indent="-228600" algn="l" rtl="0" eaLnBrk="1" fontAlgn="base" hangingPunct="1">
        <a:spcBef>
          <a:spcPct val="20000"/>
        </a:spcBef>
        <a:spcAft>
          <a:spcPct val="0"/>
        </a:spcAft>
        <a:buChar char="»"/>
        <a:defRPr sz="2000">
          <a:solidFill>
            <a:srgbClr val="4B7C8C"/>
          </a:solidFill>
          <a:latin typeface="+mn-lt"/>
        </a:defRPr>
      </a:lvl5pPr>
      <a:lvl6pPr marL="2514600" indent="-228600" algn="l" rtl="0" eaLnBrk="1" fontAlgn="base" hangingPunct="1">
        <a:spcBef>
          <a:spcPct val="20000"/>
        </a:spcBef>
        <a:spcAft>
          <a:spcPct val="0"/>
        </a:spcAft>
        <a:buChar char="»"/>
        <a:defRPr sz="2000">
          <a:solidFill>
            <a:srgbClr val="4B7C8C"/>
          </a:solidFill>
          <a:latin typeface="+mn-lt"/>
        </a:defRPr>
      </a:lvl6pPr>
      <a:lvl7pPr marL="2971800" indent="-228600" algn="l" rtl="0" eaLnBrk="1" fontAlgn="base" hangingPunct="1">
        <a:spcBef>
          <a:spcPct val="20000"/>
        </a:spcBef>
        <a:spcAft>
          <a:spcPct val="0"/>
        </a:spcAft>
        <a:buChar char="»"/>
        <a:defRPr sz="2000">
          <a:solidFill>
            <a:srgbClr val="4B7C8C"/>
          </a:solidFill>
          <a:latin typeface="+mn-lt"/>
        </a:defRPr>
      </a:lvl7pPr>
      <a:lvl8pPr marL="3429000" indent="-228600" algn="l" rtl="0" eaLnBrk="1" fontAlgn="base" hangingPunct="1">
        <a:spcBef>
          <a:spcPct val="20000"/>
        </a:spcBef>
        <a:spcAft>
          <a:spcPct val="0"/>
        </a:spcAft>
        <a:buChar char="»"/>
        <a:defRPr sz="2000">
          <a:solidFill>
            <a:srgbClr val="4B7C8C"/>
          </a:solidFill>
          <a:latin typeface="+mn-lt"/>
        </a:defRPr>
      </a:lvl8pPr>
      <a:lvl9pPr marL="3886200" indent="-228600" algn="l" rtl="0" eaLnBrk="1" fontAlgn="base" hangingPunct="1">
        <a:spcBef>
          <a:spcPct val="20000"/>
        </a:spcBef>
        <a:spcAft>
          <a:spcPct val="0"/>
        </a:spcAft>
        <a:buChar char="»"/>
        <a:defRPr sz="2000">
          <a:solidFill>
            <a:srgbClr val="4B7C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vid-ware.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dware@david-war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immihelp.com/hib-sponsoring-companies-databas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myvisajobs.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uscis.gov/eir/visa-guide/entrepreneur-visa-guid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efense.gov/news/mavni-fact-sheet.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www.travel.state.go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09600" y="990600"/>
            <a:ext cx="7924800" cy="1600200"/>
          </a:xfrm>
        </p:spPr>
        <p:txBody>
          <a:bodyPr anchor="b" anchorCtr="0"/>
          <a:lstStyle/>
          <a:p>
            <a:pPr eaLnBrk="1" hangingPunct="1">
              <a:defRPr/>
            </a:pPr>
            <a:r>
              <a:rPr lang="en-US" dirty="0"/>
              <a:t>Post Graduation Employment Options for Students</a:t>
            </a:r>
          </a:p>
        </p:txBody>
      </p:sp>
      <p:sp>
        <p:nvSpPr>
          <p:cNvPr id="2051" name="Rectangle 3"/>
          <p:cNvSpPr>
            <a:spLocks noGrp="1" noChangeArrowheads="1"/>
          </p:cNvSpPr>
          <p:nvPr>
            <p:ph type="subTitle" idx="4294967295"/>
          </p:nvPr>
        </p:nvSpPr>
        <p:spPr>
          <a:xfrm>
            <a:off x="304800" y="2971800"/>
            <a:ext cx="8610600" cy="2165350"/>
          </a:xfrm>
        </p:spPr>
        <p:txBody>
          <a:bodyPr>
            <a:normAutofit/>
          </a:bodyPr>
          <a:lstStyle/>
          <a:p>
            <a:pPr marL="0" indent="0" algn="ctr" eaLnBrk="1" hangingPunct="1">
              <a:lnSpc>
                <a:spcPct val="80000"/>
              </a:lnSpc>
              <a:buFont typeface="Wingdings" pitchFamily="2" charset="2"/>
              <a:buNone/>
              <a:defRPr/>
            </a:pPr>
            <a:r>
              <a:rPr lang="en-US" sz="2400" dirty="0"/>
              <a:t>Presented by:</a:t>
            </a:r>
          </a:p>
          <a:p>
            <a:pPr marL="0" indent="0" algn="ctr" eaLnBrk="1" hangingPunct="1">
              <a:lnSpc>
                <a:spcPct val="80000"/>
              </a:lnSpc>
              <a:buFont typeface="Wingdings" pitchFamily="2" charset="2"/>
              <a:buNone/>
              <a:defRPr/>
            </a:pPr>
            <a:r>
              <a:rPr lang="en-US" sz="2400" dirty="0"/>
              <a:t>David A.M. Ware, attorney at law</a:t>
            </a:r>
          </a:p>
          <a:p>
            <a:pPr marL="0" indent="0" algn="ctr" eaLnBrk="1" hangingPunct="1">
              <a:lnSpc>
                <a:spcPct val="80000"/>
              </a:lnSpc>
              <a:buFont typeface="Wingdings" pitchFamily="2" charset="2"/>
              <a:buNone/>
              <a:defRPr/>
            </a:pPr>
            <a:r>
              <a:rPr lang="en-US" sz="2400" dirty="0">
                <a:hlinkClick r:id="rId3"/>
              </a:rPr>
              <a:t>www.david-ware.com</a:t>
            </a:r>
            <a:r>
              <a:rPr lang="en-US" sz="2400" dirty="0"/>
              <a:t>. </a:t>
            </a:r>
            <a:r>
              <a:rPr lang="en-US" sz="2400" dirty="0">
                <a:hlinkClick r:id="rId4"/>
              </a:rPr>
              <a:t>dware@david-ware.com</a:t>
            </a:r>
            <a:endParaRPr lang="en-US" sz="2400" dirty="0"/>
          </a:p>
          <a:p>
            <a:pPr marL="0" indent="0" algn="ctr" eaLnBrk="1" hangingPunct="1">
              <a:lnSpc>
                <a:spcPct val="80000"/>
              </a:lnSpc>
              <a:buFont typeface="Wingdings" pitchFamily="2" charset="2"/>
              <a:buNone/>
              <a:defRPr/>
            </a:pPr>
            <a:r>
              <a:rPr lang="en-US" sz="2400" dirty="0"/>
              <a:t>800 537 0179</a:t>
            </a:r>
          </a:p>
          <a:p>
            <a:pPr marL="0" indent="0" algn="ctr" eaLnBrk="1" hangingPunct="1">
              <a:lnSpc>
                <a:spcPct val="80000"/>
              </a:lnSpc>
              <a:buFont typeface="Wingdings" pitchFamily="2" charset="2"/>
              <a:buNone/>
              <a:defRPr/>
            </a:pPr>
            <a:r>
              <a:rPr lang="en-US" sz="2400" dirty="0"/>
              <a:t>National Practice with Offices Across the South and Seattle, WA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b" anchorCtr="0"/>
          <a:lstStyle/>
          <a:p>
            <a:pPr eaLnBrk="1" hangingPunct="1">
              <a:defRPr/>
            </a:pPr>
            <a:r>
              <a:rPr lang="en-US" dirty="0"/>
              <a:t>While On OPT…..</a:t>
            </a:r>
          </a:p>
        </p:txBody>
      </p:sp>
      <p:sp>
        <p:nvSpPr>
          <p:cNvPr id="3" name="Content Placeholder 2"/>
          <p:cNvSpPr>
            <a:spLocks noGrp="1"/>
          </p:cNvSpPr>
          <p:nvPr>
            <p:ph idx="4294967295"/>
          </p:nvPr>
        </p:nvSpPr>
        <p:spPr>
          <a:xfrm>
            <a:off x="0" y="1600200"/>
            <a:ext cx="7772400" cy="4525963"/>
          </a:xfrm>
        </p:spPr>
        <p:txBody>
          <a:bodyPr/>
          <a:lstStyle/>
          <a:p>
            <a:pPr marL="342900" lvl="1" indent="-342900">
              <a:buClr>
                <a:schemeClr val="hlink"/>
              </a:buClr>
              <a:buFont typeface="Arial" pitchFamily="34" charset="0"/>
              <a:buChar char="•"/>
              <a:defRPr/>
            </a:pPr>
            <a:r>
              <a:rPr lang="en-US" dirty="0"/>
              <a:t>While engaged in OPT, you must report change of your name, address, or e-mail address, change of employer’s name or address, loss of job, and changes of employer to your advisor. Failure to do so could result in denial of future immigration benefits. </a:t>
            </a:r>
          </a:p>
          <a:p>
            <a:pPr marL="342900" lvl="1" indent="-342900">
              <a:buClr>
                <a:schemeClr val="hlink"/>
              </a:buClr>
              <a:buFont typeface="Arial" pitchFamily="34" charset="0"/>
              <a:buChar char="•"/>
              <a:defRPr/>
            </a:pPr>
            <a:r>
              <a:rPr lang="en-US" dirty="0"/>
              <a:t>SEVIS record automatically terminates if no employment information is reported for 90 days.</a:t>
            </a:r>
          </a:p>
          <a:p>
            <a:pPr marL="0" indent="0" eaLnBrk="1" hangingPunct="1">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152400"/>
            <a:ext cx="9144000" cy="762000"/>
          </a:xfrm>
        </p:spPr>
        <p:txBody>
          <a:bodyPr anchor="b" anchorCtr="0"/>
          <a:lstStyle/>
          <a:p>
            <a:pPr eaLnBrk="1" hangingPunct="1">
              <a:defRPr/>
            </a:pPr>
            <a:r>
              <a:rPr lang="en-US"/>
              <a:t>The Bridge Stops Here</a:t>
            </a:r>
          </a:p>
        </p:txBody>
      </p:sp>
      <p:sp>
        <p:nvSpPr>
          <p:cNvPr id="9219" name="Rectangle 3"/>
          <p:cNvSpPr>
            <a:spLocks noGrp="1" noChangeArrowheads="1"/>
          </p:cNvSpPr>
          <p:nvPr>
            <p:ph idx="4294967295"/>
          </p:nvPr>
        </p:nvSpPr>
        <p:spPr>
          <a:xfrm>
            <a:off x="0" y="1066800"/>
            <a:ext cx="9144000" cy="4724400"/>
          </a:xfrm>
        </p:spPr>
        <p:txBody>
          <a:bodyPr>
            <a:normAutofit fontScale="92500"/>
          </a:bodyPr>
          <a:lstStyle/>
          <a:p>
            <a:pPr marL="419100" indent="-382588" eaLnBrk="1" hangingPunct="1">
              <a:lnSpc>
                <a:spcPct val="80000"/>
              </a:lnSpc>
              <a:buFontTx/>
              <a:buNone/>
              <a:defRPr/>
            </a:pPr>
            <a:endParaRPr lang="en-US" sz="2000" dirty="0"/>
          </a:p>
          <a:p>
            <a:pPr marL="419100" indent="-382588" eaLnBrk="1" hangingPunct="1">
              <a:lnSpc>
                <a:spcPct val="80000"/>
              </a:lnSpc>
              <a:buFont typeface="Wingdings 2" pitchFamily="18" charset="2"/>
              <a:buChar char=""/>
              <a:defRPr/>
            </a:pPr>
            <a:endParaRPr lang="en-US" sz="900" dirty="0"/>
          </a:p>
          <a:p>
            <a:pPr marL="722313" lvl="1" indent="-273050" eaLnBrk="1" hangingPunct="1">
              <a:lnSpc>
                <a:spcPct val="80000"/>
              </a:lnSpc>
              <a:buFont typeface="Wingdings 2" pitchFamily="18" charset="2"/>
              <a:buChar char=""/>
              <a:defRPr/>
            </a:pPr>
            <a:r>
              <a:rPr lang="en-US" sz="2400" b="1" dirty="0">
                <a:solidFill>
                  <a:srgbClr val="FF0000"/>
                </a:solidFill>
              </a:rPr>
              <a:t>Unemployment</a:t>
            </a:r>
            <a:r>
              <a:rPr lang="en-US" sz="2400" dirty="0"/>
              <a:t> may lead to violation of status</a:t>
            </a:r>
          </a:p>
          <a:p>
            <a:pPr marL="1004888" lvl="2" indent="-255588" eaLnBrk="1" hangingPunct="1">
              <a:lnSpc>
                <a:spcPct val="80000"/>
              </a:lnSpc>
              <a:buClr>
                <a:schemeClr val="tx1"/>
              </a:buClr>
              <a:buSzTx/>
              <a:buFontTx/>
              <a:buChar char="•"/>
              <a:defRPr/>
            </a:pPr>
            <a:r>
              <a:rPr lang="en-US" dirty="0"/>
              <a:t>Allowed 90 days unemployment during initial period of OPT, 150 overall during 12 </a:t>
            </a:r>
            <a:r>
              <a:rPr lang="en-US" dirty="0" err="1"/>
              <a:t>mos</a:t>
            </a:r>
            <a:r>
              <a:rPr lang="en-US" dirty="0"/>
              <a:t> + STEM  </a:t>
            </a:r>
          </a:p>
          <a:p>
            <a:pPr marL="1004888" lvl="2" indent="-255588" eaLnBrk="1" hangingPunct="1">
              <a:lnSpc>
                <a:spcPct val="80000"/>
              </a:lnSpc>
              <a:buClr>
                <a:schemeClr val="tx1"/>
              </a:buClr>
              <a:buSzTx/>
              <a:buFontTx/>
              <a:buChar char="•"/>
              <a:defRPr/>
            </a:pPr>
            <a:endParaRPr lang="en-US" sz="1100" dirty="0"/>
          </a:p>
          <a:p>
            <a:pPr marL="1004888" lvl="2" indent="-255588" eaLnBrk="1" hangingPunct="1">
              <a:lnSpc>
                <a:spcPct val="80000"/>
              </a:lnSpc>
              <a:buClr>
                <a:schemeClr val="tx1"/>
              </a:buClr>
              <a:buSzTx/>
              <a:buFontTx/>
              <a:buChar char="•"/>
              <a:defRPr/>
            </a:pPr>
            <a:r>
              <a:rPr lang="en-US" dirty="0"/>
              <a:t>SEVP says paid or unpaid employment of at least 20 hours per week suffices (but not on STEM) and may be with more than one employer. Volunteer! </a:t>
            </a:r>
          </a:p>
          <a:p>
            <a:pPr marL="1004888" lvl="2" indent="-255588" eaLnBrk="1" hangingPunct="1">
              <a:lnSpc>
                <a:spcPct val="80000"/>
              </a:lnSpc>
              <a:buClr>
                <a:schemeClr val="tx1"/>
              </a:buClr>
              <a:buSzTx/>
              <a:buFontTx/>
              <a:buChar char="•"/>
              <a:defRPr/>
            </a:pPr>
            <a:endParaRPr lang="en-US" sz="1100" dirty="0"/>
          </a:p>
          <a:p>
            <a:pPr marL="1004888" lvl="2" indent="-255588" eaLnBrk="1" hangingPunct="1">
              <a:lnSpc>
                <a:spcPct val="80000"/>
              </a:lnSpc>
              <a:buClr>
                <a:schemeClr val="tx1"/>
              </a:buClr>
              <a:buSzTx/>
              <a:buFontTx/>
              <a:buChar char="•"/>
              <a:defRPr/>
            </a:pPr>
            <a:r>
              <a:rPr lang="en-US" dirty="0"/>
              <a:t>SEVP says self-employment, independent contractor work, or through agency or consulting firm are acceptable (but not on STEM).</a:t>
            </a:r>
          </a:p>
          <a:p>
            <a:pPr marL="1004888" lvl="2" indent="-255588" eaLnBrk="1" hangingPunct="1">
              <a:lnSpc>
                <a:spcPct val="80000"/>
              </a:lnSpc>
              <a:buClr>
                <a:schemeClr val="tx1"/>
              </a:buClr>
              <a:buSzTx/>
              <a:buFontTx/>
              <a:buChar char="•"/>
              <a:defRPr/>
            </a:pPr>
            <a:endParaRPr lang="en-US" sz="1100" dirty="0"/>
          </a:p>
          <a:p>
            <a:pPr marL="1004888" lvl="2" indent="-255588" eaLnBrk="1" hangingPunct="1">
              <a:lnSpc>
                <a:spcPct val="80000"/>
              </a:lnSpc>
              <a:buClr>
                <a:schemeClr val="tx1"/>
              </a:buClr>
              <a:buSzTx/>
              <a:buFontTx/>
              <a:buChar char="•"/>
              <a:defRPr/>
            </a:pPr>
            <a:r>
              <a:rPr lang="en-US" dirty="0"/>
              <a:t>No grace period between jobs. </a:t>
            </a:r>
          </a:p>
          <a:p>
            <a:pPr marL="1004888" lvl="2" indent="-255588" eaLnBrk="1" hangingPunct="1">
              <a:lnSpc>
                <a:spcPct val="80000"/>
              </a:lnSpc>
              <a:buClr>
                <a:schemeClr val="tx1"/>
              </a:buClr>
              <a:buSzTx/>
              <a:buFontTx/>
              <a:buChar char="•"/>
              <a:defRPr/>
            </a:pPr>
            <a:endParaRPr lang="en-US" sz="1100" dirty="0"/>
          </a:p>
          <a:p>
            <a:pPr marL="1004888" lvl="2" indent="-255588" eaLnBrk="1" hangingPunct="1">
              <a:lnSpc>
                <a:spcPct val="80000"/>
              </a:lnSpc>
              <a:buClr>
                <a:schemeClr val="tx1"/>
              </a:buClr>
              <a:buSzTx/>
              <a:buFontTx/>
              <a:buChar char="•"/>
              <a:defRPr/>
            </a:pPr>
            <a:r>
              <a:rPr lang="en-US" dirty="0"/>
              <a:t>Time outside U.S. does not count as unemployment if you are employed before leaving U.S. and are authorized by your employer to be abroad.</a:t>
            </a:r>
          </a:p>
          <a:p>
            <a:pPr marL="1004888" lvl="2" indent="-255588" eaLnBrk="1" hangingPunct="1">
              <a:lnSpc>
                <a:spcPct val="80000"/>
              </a:lnSpc>
              <a:buClr>
                <a:schemeClr val="tx1"/>
              </a:buClr>
              <a:buSzTx/>
              <a:buFontTx/>
              <a:buChar char="•"/>
              <a:defRPr/>
            </a:pPr>
            <a:endParaRPr lang="en-US" sz="10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74638"/>
            <a:ext cx="8229600" cy="1143000"/>
          </a:xfrm>
        </p:spPr>
        <p:txBody>
          <a:bodyPr anchor="b" anchorCtr="0"/>
          <a:lstStyle/>
          <a:p>
            <a:pPr eaLnBrk="1" hangingPunct="1">
              <a:defRPr/>
            </a:pPr>
            <a:r>
              <a:rPr lang="en-US"/>
              <a:t>The Next Step: H1B</a:t>
            </a:r>
          </a:p>
        </p:txBody>
      </p:sp>
      <p:sp>
        <p:nvSpPr>
          <p:cNvPr id="7171" name="Rectangle 3"/>
          <p:cNvSpPr>
            <a:spLocks noGrp="1" noChangeArrowheads="1"/>
          </p:cNvSpPr>
          <p:nvPr>
            <p:ph type="body" idx="4294967295"/>
          </p:nvPr>
        </p:nvSpPr>
        <p:spPr>
          <a:xfrm>
            <a:off x="762000" y="1600200"/>
            <a:ext cx="7467600" cy="4525963"/>
          </a:xfrm>
        </p:spPr>
        <p:txBody>
          <a:bodyPr>
            <a:normAutofit fontScale="85000" lnSpcReduction="20000"/>
          </a:bodyPr>
          <a:lstStyle/>
          <a:p>
            <a:pPr eaLnBrk="1" hangingPunct="1">
              <a:defRPr/>
            </a:pPr>
            <a:r>
              <a:rPr lang="en-US" dirty="0"/>
              <a:t>H1B is the principal immigration status available for persons temporarily working in professional level jobs (“specialty occupations”) in the US.</a:t>
            </a:r>
          </a:p>
          <a:p>
            <a:pPr eaLnBrk="1" hangingPunct="1">
              <a:defRPr/>
            </a:pPr>
            <a:r>
              <a:rPr lang="en-US" dirty="0"/>
              <a:t>Who sponsors? </a:t>
            </a:r>
            <a:r>
              <a:rPr lang="en-US" dirty="0">
                <a:hlinkClick r:id="rId3"/>
              </a:rPr>
              <a:t>www.immihelp.com/hib-sponsoring-companies-database/</a:t>
            </a:r>
            <a:r>
              <a:rPr lang="en-US" dirty="0"/>
              <a:t>; </a:t>
            </a:r>
            <a:r>
              <a:rPr lang="en-US" dirty="0">
                <a:hlinkClick r:id="rId4"/>
              </a:rPr>
              <a:t>www.myvisajobs.com</a:t>
            </a:r>
            <a:r>
              <a:rPr lang="en-US" dirty="0"/>
              <a:t> </a:t>
            </a:r>
          </a:p>
          <a:p>
            <a:pPr eaLnBrk="1" hangingPunct="1">
              <a:defRPr/>
            </a:pPr>
            <a:r>
              <a:rPr lang="en-US" dirty="0"/>
              <a:t>It generally requires that the employee have at least a four year degree or equivalent AND </a:t>
            </a:r>
            <a:r>
              <a:rPr lang="en-US" i="1" dirty="0"/>
              <a:t>that the position require a minimum of a bachelor’s degree.</a:t>
            </a:r>
          </a:p>
          <a:p>
            <a:pPr eaLnBrk="1" hangingPunct="1">
              <a:defRPr/>
            </a:pPr>
            <a:r>
              <a:rPr lang="en-US" dirty="0"/>
              <a:t>So, for example, engineer, accountant, yes; store clerk, cook, secretary, no.</a:t>
            </a:r>
          </a:p>
          <a:p>
            <a:pPr eaLnBrk="1" hangingPunct="1">
              <a:buFont typeface="Wingdings" pitchFamily="2" charset="2"/>
              <a:buNone/>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8229600" cy="868362"/>
          </a:xfrm>
        </p:spPr>
        <p:txBody>
          <a:bodyPr anchor="b" anchorCtr="0">
            <a:normAutofit/>
          </a:bodyPr>
          <a:lstStyle/>
          <a:p>
            <a:pPr eaLnBrk="1" hangingPunct="1">
              <a:defRPr/>
            </a:pPr>
            <a:r>
              <a:rPr lang="en-US" dirty="0"/>
              <a:t>What Are the Limitations of H1B?</a:t>
            </a:r>
          </a:p>
        </p:txBody>
      </p:sp>
      <p:sp>
        <p:nvSpPr>
          <p:cNvPr id="9219" name="Rectangle 3"/>
          <p:cNvSpPr>
            <a:spLocks noGrp="1" noChangeArrowheads="1"/>
          </p:cNvSpPr>
          <p:nvPr>
            <p:ph type="body" idx="4294967295"/>
          </p:nvPr>
        </p:nvSpPr>
        <p:spPr>
          <a:xfrm>
            <a:off x="0" y="1295400"/>
            <a:ext cx="8229600" cy="4830763"/>
          </a:xfrm>
        </p:spPr>
        <p:txBody>
          <a:bodyPr/>
          <a:lstStyle/>
          <a:p>
            <a:pPr eaLnBrk="1" hangingPunct="1">
              <a:defRPr/>
            </a:pPr>
            <a:r>
              <a:rPr lang="en-US" sz="2400" dirty="0"/>
              <a:t>Employment is limited to the employer(s) who petition(s) for the student. May hold more than one H1B at same time. H1B may be part time.</a:t>
            </a:r>
          </a:p>
          <a:p>
            <a:pPr eaLnBrk="1" hangingPunct="1">
              <a:defRPr/>
            </a:pPr>
            <a:r>
              <a:rPr lang="en-US" sz="2400" dirty="0"/>
              <a:t>Employment is generally limited to six years with ALL employers (unless employment-based permanent residence begun by end of 5</a:t>
            </a:r>
            <a:r>
              <a:rPr lang="en-US" sz="2400" baseline="30000" dirty="0"/>
              <a:t>th</a:t>
            </a:r>
            <a:r>
              <a:rPr lang="en-US" sz="2400" dirty="0"/>
              <a:t> year).</a:t>
            </a:r>
          </a:p>
          <a:p>
            <a:pPr eaLnBrk="1" hangingPunct="1">
              <a:defRPr/>
            </a:pPr>
            <a:r>
              <a:rPr lang="en-US" sz="2400" dirty="0"/>
              <a:t>Employment must be directly related to degree program—either  current program or any prior degree program.</a:t>
            </a:r>
          </a:p>
          <a:p>
            <a:pPr eaLnBrk="1" hangingPunct="1">
              <a:defRPr/>
            </a:pPr>
            <a:r>
              <a:rPr lang="en-US" sz="2400" dirty="0"/>
              <a:t>H1B’s are limited by strict fiscal year quotas. Federal  FY = 10/1 to 9/30 each year.</a:t>
            </a:r>
          </a:p>
          <a:p>
            <a:pPr eaLnBrk="1" hangingPunct="1">
              <a:defRPr/>
            </a:pPr>
            <a:r>
              <a:rPr lang="en-US" sz="2400" dirty="0"/>
              <a:t>The H1B beneficiary may have “dual intent”.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27734" y="304800"/>
            <a:ext cx="8229600" cy="944562"/>
          </a:xfrm>
        </p:spPr>
        <p:txBody>
          <a:bodyPr anchor="b" anchorCtr="0">
            <a:normAutofit fontScale="90000"/>
          </a:bodyPr>
          <a:lstStyle/>
          <a:p>
            <a:pPr eaLnBrk="1" hangingPunct="1">
              <a:defRPr/>
            </a:pPr>
            <a:r>
              <a:rPr lang="en-US" dirty="0"/>
              <a:t>What Are the Employer’s Obligations?</a:t>
            </a:r>
          </a:p>
        </p:txBody>
      </p:sp>
      <p:sp>
        <p:nvSpPr>
          <p:cNvPr id="10243" name="Rectangle 3"/>
          <p:cNvSpPr>
            <a:spLocks noGrp="1" noChangeArrowheads="1"/>
          </p:cNvSpPr>
          <p:nvPr>
            <p:ph type="body" idx="4294967295"/>
          </p:nvPr>
        </p:nvSpPr>
        <p:spPr>
          <a:xfrm>
            <a:off x="381000" y="1600200"/>
            <a:ext cx="7848600" cy="4525963"/>
          </a:xfrm>
        </p:spPr>
        <p:txBody>
          <a:bodyPr>
            <a:normAutofit fontScale="92500" lnSpcReduction="10000"/>
          </a:bodyPr>
          <a:lstStyle/>
          <a:p>
            <a:pPr eaLnBrk="1" hangingPunct="1">
              <a:lnSpc>
                <a:spcPct val="90000"/>
              </a:lnSpc>
              <a:defRPr/>
            </a:pPr>
            <a:r>
              <a:rPr lang="en-US" dirty="0"/>
              <a:t>Must agree to employ beneficiary as set out in the petition (no fraud).</a:t>
            </a:r>
          </a:p>
          <a:p>
            <a:pPr eaLnBrk="1" hangingPunct="1">
              <a:lnSpc>
                <a:spcPct val="90000"/>
              </a:lnSpc>
              <a:defRPr/>
            </a:pPr>
            <a:r>
              <a:rPr lang="en-US" dirty="0"/>
              <a:t>Must need the services of the employee (no uncles with corner stores).</a:t>
            </a:r>
          </a:p>
          <a:p>
            <a:pPr>
              <a:defRPr/>
            </a:pPr>
            <a:r>
              <a:rPr lang="en-US" dirty="0"/>
              <a:t>Must agree to employ H1B only in geographic location(s) set out in labor condition application.</a:t>
            </a:r>
          </a:p>
          <a:p>
            <a:pPr>
              <a:defRPr/>
            </a:pPr>
            <a:r>
              <a:rPr lang="en-US" dirty="0"/>
              <a:t>Must offer to pay return transportation to country of nationality if H1B terminated before end of visa petition approval.</a:t>
            </a:r>
          </a:p>
          <a:p>
            <a:pPr eaLnBrk="1" hangingPunct="1">
              <a:lnSpc>
                <a:spcPct val="90000"/>
              </a:lnSpc>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b" anchorCtr="0"/>
          <a:lstStyle/>
          <a:p>
            <a:pPr eaLnBrk="1" hangingPunct="1">
              <a:defRPr/>
            </a:pPr>
            <a:r>
              <a:rPr lang="en-US"/>
              <a:t>Employer’s Wage Obligation</a:t>
            </a:r>
          </a:p>
        </p:txBody>
      </p:sp>
      <p:sp>
        <p:nvSpPr>
          <p:cNvPr id="3" name="Content Placeholder 2"/>
          <p:cNvSpPr>
            <a:spLocks noGrp="1"/>
          </p:cNvSpPr>
          <p:nvPr>
            <p:ph idx="4294967295"/>
          </p:nvPr>
        </p:nvSpPr>
        <p:spPr>
          <a:xfrm>
            <a:off x="0" y="1600200"/>
            <a:ext cx="8229600" cy="4525963"/>
          </a:xfrm>
        </p:spPr>
        <p:txBody>
          <a:bodyPr>
            <a:normAutofit fontScale="92500"/>
          </a:bodyPr>
          <a:lstStyle/>
          <a:p>
            <a:pPr eaLnBrk="1" hangingPunct="1">
              <a:lnSpc>
                <a:spcPct val="80000"/>
              </a:lnSpc>
              <a:defRPr/>
            </a:pPr>
            <a:r>
              <a:rPr lang="en-US" dirty="0"/>
              <a:t>Must agree to pay higher of </a:t>
            </a:r>
            <a:r>
              <a:rPr lang="en-US" i="1" dirty="0">
                <a:solidFill>
                  <a:srgbClr val="FF0000"/>
                </a:solidFill>
              </a:rPr>
              <a:t>actual</a:t>
            </a:r>
            <a:r>
              <a:rPr lang="en-US" dirty="0"/>
              <a:t> or </a:t>
            </a:r>
            <a:r>
              <a:rPr lang="en-US" i="1" dirty="0">
                <a:solidFill>
                  <a:srgbClr val="FF0000"/>
                </a:solidFill>
              </a:rPr>
              <a:t>prevailing</a:t>
            </a:r>
            <a:r>
              <a:rPr lang="en-US" dirty="0"/>
              <a:t> wage (aka “required wage”).</a:t>
            </a:r>
          </a:p>
          <a:p>
            <a:pPr lvl="1" eaLnBrk="1" hangingPunct="1">
              <a:lnSpc>
                <a:spcPct val="80000"/>
              </a:lnSpc>
              <a:defRPr/>
            </a:pPr>
            <a:r>
              <a:rPr lang="en-US" dirty="0">
                <a:solidFill>
                  <a:srgbClr val="FF0000"/>
                </a:solidFill>
              </a:rPr>
              <a:t>Actual</a:t>
            </a:r>
            <a:r>
              <a:rPr lang="en-US" dirty="0"/>
              <a:t> wage: wage paid to other similarly employed and similarly qualified workers at same worksite.</a:t>
            </a:r>
          </a:p>
          <a:p>
            <a:pPr lvl="1" eaLnBrk="1" hangingPunct="1">
              <a:lnSpc>
                <a:spcPct val="80000"/>
              </a:lnSpc>
              <a:defRPr/>
            </a:pPr>
            <a:r>
              <a:rPr lang="en-US" dirty="0">
                <a:solidFill>
                  <a:srgbClr val="FF0000"/>
                </a:solidFill>
              </a:rPr>
              <a:t>Prevailing</a:t>
            </a:r>
            <a:r>
              <a:rPr lang="en-US" dirty="0"/>
              <a:t> wage: weighted mean or median wages for similar positions in geographic area of employment.</a:t>
            </a:r>
          </a:p>
          <a:p>
            <a:pPr lvl="1" eaLnBrk="1" hangingPunct="1">
              <a:lnSpc>
                <a:spcPct val="80000"/>
              </a:lnSpc>
              <a:defRPr/>
            </a:pPr>
            <a:r>
              <a:rPr lang="en-US" dirty="0"/>
              <a:t>Basically, this means that a </a:t>
            </a:r>
            <a:r>
              <a:rPr lang="en-US" i="1" dirty="0">
                <a:solidFill>
                  <a:srgbClr val="FF0000"/>
                </a:solidFill>
              </a:rPr>
              <a:t>competitive </a:t>
            </a:r>
            <a:r>
              <a:rPr lang="en-US" dirty="0">
                <a:solidFill>
                  <a:srgbClr val="FF0000"/>
                </a:solidFill>
              </a:rPr>
              <a:t>wage </a:t>
            </a:r>
            <a:r>
              <a:rPr lang="en-US" dirty="0"/>
              <a:t>must be offered.</a:t>
            </a:r>
          </a:p>
          <a:p>
            <a:pPr lvl="1" eaLnBrk="1" hangingPunct="1">
              <a:lnSpc>
                <a:spcPct val="80000"/>
              </a:lnSpc>
              <a:defRPr/>
            </a:pPr>
            <a:r>
              <a:rPr lang="en-US" dirty="0"/>
              <a:t>There are four levels of wages and separate wage data for higher </a:t>
            </a:r>
            <a:r>
              <a:rPr lang="en-US" dirty="0" err="1"/>
              <a:t>ed</a:t>
            </a:r>
            <a:r>
              <a:rPr lang="en-US" dirty="0"/>
              <a:t> and certain other employers. See:</a:t>
            </a:r>
          </a:p>
          <a:p>
            <a:pPr lvl="2" eaLnBrk="1" hangingPunct="1">
              <a:lnSpc>
                <a:spcPct val="80000"/>
              </a:lnSpc>
              <a:defRPr/>
            </a:pPr>
            <a:r>
              <a:rPr lang="en-US" sz="3000" dirty="0">
                <a:solidFill>
                  <a:srgbClr val="FF0000"/>
                </a:solidFill>
              </a:rPr>
              <a:t>www.flcdatacenter.com/oeswizardstart.aspx</a:t>
            </a:r>
          </a:p>
          <a:p>
            <a:pPr eaLnBrk="1" hangingPunct="1">
              <a:lnSpc>
                <a:spcPct val="90000"/>
              </a:lnSpc>
              <a:defRPr/>
            </a:pPr>
            <a:endParaRPr lang="en-US" sz="43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p:spPr>
        <p:txBody>
          <a:bodyPr anchor="b" anchorCtr="0"/>
          <a:lstStyle/>
          <a:p>
            <a:pPr eaLnBrk="1" hangingPunct="1">
              <a:defRPr/>
            </a:pPr>
            <a:r>
              <a:rPr lang="en-US"/>
              <a:t>Employer’s Obligations?</a:t>
            </a:r>
          </a:p>
        </p:txBody>
      </p:sp>
      <p:sp>
        <p:nvSpPr>
          <p:cNvPr id="11267" name="Rectangle 3"/>
          <p:cNvSpPr>
            <a:spLocks noGrp="1" noChangeArrowheads="1"/>
          </p:cNvSpPr>
          <p:nvPr>
            <p:ph type="body" idx="4294967295"/>
          </p:nvPr>
        </p:nvSpPr>
        <p:spPr>
          <a:xfrm>
            <a:off x="685800" y="1600200"/>
            <a:ext cx="8229600" cy="4525963"/>
          </a:xfrm>
        </p:spPr>
        <p:txBody>
          <a:bodyPr/>
          <a:lstStyle/>
          <a:p>
            <a:pPr eaLnBrk="1" hangingPunct="1">
              <a:lnSpc>
                <a:spcPct val="90000"/>
              </a:lnSpc>
              <a:defRPr/>
            </a:pPr>
            <a:r>
              <a:rPr lang="en-US" sz="3200" dirty="0"/>
              <a:t>Must be no strike or lockout (unionized jobs).</a:t>
            </a:r>
          </a:p>
          <a:p>
            <a:pPr eaLnBrk="1" hangingPunct="1">
              <a:lnSpc>
                <a:spcPct val="90000"/>
              </a:lnSpc>
              <a:defRPr/>
            </a:pPr>
            <a:r>
              <a:rPr lang="en-US" sz="3200" dirty="0"/>
              <a:t>Must notify other workers of terms of job (two 10 day postings or letter to union).</a:t>
            </a:r>
          </a:p>
          <a:p>
            <a:pPr eaLnBrk="1" hangingPunct="1">
              <a:lnSpc>
                <a:spcPct val="90000"/>
              </a:lnSpc>
              <a:defRPr/>
            </a:pPr>
            <a:r>
              <a:rPr lang="en-US" sz="3200" dirty="0"/>
              <a:t>Must agree to pay certain fees to USCIS (next slide). </a:t>
            </a:r>
            <a:endParaRPr lang="en-US" dirty="0"/>
          </a:p>
          <a:p>
            <a:pPr eaLnBrk="1" hangingPunct="1">
              <a:lnSpc>
                <a:spcPct val="90000"/>
              </a:lnSpc>
              <a:buNone/>
              <a:defRPr/>
            </a:pPr>
            <a:endParaRPr lang="en-US" sz="3200" dirty="0">
              <a:solidFill>
                <a:srgbClr val="92D050"/>
              </a:solidFill>
            </a:endParaRPr>
          </a:p>
          <a:p>
            <a:pPr lvl="1" eaLnBrk="1" hangingPunct="1">
              <a:lnSpc>
                <a:spcPct val="90000"/>
              </a:lnSpc>
              <a:buFontTx/>
              <a:buNone/>
              <a:defRPr/>
            </a:pP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b" anchorCtr="0"/>
          <a:lstStyle/>
          <a:p>
            <a:pPr eaLnBrk="1" hangingPunct="1">
              <a:defRPr/>
            </a:pPr>
            <a:r>
              <a:rPr lang="en-US" dirty="0"/>
              <a:t>What Are the  Fees?</a:t>
            </a:r>
          </a:p>
        </p:txBody>
      </p:sp>
      <p:sp>
        <p:nvSpPr>
          <p:cNvPr id="3" name="Content Placeholder 2"/>
          <p:cNvSpPr>
            <a:spLocks noGrp="1"/>
          </p:cNvSpPr>
          <p:nvPr>
            <p:ph idx="4294967295"/>
          </p:nvPr>
        </p:nvSpPr>
        <p:spPr>
          <a:xfrm>
            <a:off x="762000" y="1600200"/>
            <a:ext cx="6629400" cy="4525963"/>
          </a:xfrm>
        </p:spPr>
        <p:txBody>
          <a:bodyPr>
            <a:normAutofit lnSpcReduction="10000"/>
          </a:bodyPr>
          <a:lstStyle/>
          <a:p>
            <a:pPr eaLnBrk="1" hangingPunct="1">
              <a:lnSpc>
                <a:spcPct val="90000"/>
              </a:lnSpc>
              <a:defRPr/>
            </a:pPr>
            <a:r>
              <a:rPr lang="en-US" dirty="0">
                <a:solidFill>
                  <a:srgbClr val="0070C0"/>
                </a:solidFill>
              </a:rPr>
              <a:t>Regular filing fee: $325</a:t>
            </a:r>
          </a:p>
          <a:p>
            <a:pPr eaLnBrk="1" hangingPunct="1">
              <a:lnSpc>
                <a:spcPct val="90000"/>
              </a:lnSpc>
              <a:defRPr/>
            </a:pPr>
            <a:r>
              <a:rPr lang="en-US" dirty="0">
                <a:solidFill>
                  <a:srgbClr val="0070C0"/>
                </a:solidFill>
              </a:rPr>
              <a:t>“Anti fraud” fee: $500</a:t>
            </a:r>
          </a:p>
          <a:p>
            <a:pPr eaLnBrk="1" hangingPunct="1">
              <a:lnSpc>
                <a:spcPct val="90000"/>
              </a:lnSpc>
              <a:defRPr/>
            </a:pPr>
            <a:r>
              <a:rPr lang="en-US" dirty="0">
                <a:solidFill>
                  <a:srgbClr val="0070C0"/>
                </a:solidFill>
              </a:rPr>
              <a:t>ACWIA fee: $1500 (if 26 more FT employees) or $750 (if 25 or fewer)</a:t>
            </a:r>
          </a:p>
          <a:p>
            <a:pPr>
              <a:lnSpc>
                <a:spcPct val="90000"/>
              </a:lnSpc>
              <a:defRPr/>
            </a:pPr>
            <a:r>
              <a:rPr lang="en-US" dirty="0">
                <a:solidFill>
                  <a:srgbClr val="0070C0"/>
                </a:solidFill>
              </a:rPr>
              <a:t>Filing fee for dependents: $290</a:t>
            </a:r>
          </a:p>
          <a:p>
            <a:pPr>
              <a:lnSpc>
                <a:spcPct val="90000"/>
              </a:lnSpc>
              <a:defRPr/>
            </a:pPr>
            <a:r>
              <a:rPr lang="en-US" dirty="0">
                <a:solidFill>
                  <a:srgbClr val="0070C0"/>
                </a:solidFill>
              </a:rPr>
              <a:t>Premium fee: $1225—15 day processing</a:t>
            </a:r>
          </a:p>
          <a:p>
            <a:pPr eaLnBrk="1" hangingPunct="1">
              <a:lnSpc>
                <a:spcPct val="90000"/>
              </a:lnSpc>
              <a:defRPr/>
            </a:pPr>
            <a:r>
              <a:rPr lang="en-US" dirty="0">
                <a:solidFill>
                  <a:srgbClr val="0070C0"/>
                </a:solidFill>
              </a:rPr>
              <a:t>Attorney’s fees: vary widely: no standard amount.</a:t>
            </a:r>
          </a:p>
          <a:p>
            <a:pPr lvl="1" eaLnBrk="1" hangingPunct="1">
              <a:lnSpc>
                <a:spcPct val="90000"/>
              </a:lnSpc>
              <a:buFontTx/>
              <a:buNone/>
              <a:defRPr/>
            </a:pPr>
            <a:endParaRPr lang="en-US" sz="2400" dirty="0">
              <a:solidFill>
                <a:schemeClr val="bg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b" anchorCtr="0"/>
          <a:lstStyle/>
          <a:p>
            <a:pPr eaLnBrk="1" hangingPunct="1">
              <a:defRPr/>
            </a:pPr>
            <a:r>
              <a:rPr lang="en-US"/>
              <a:t>Who Pays for What?</a:t>
            </a:r>
          </a:p>
        </p:txBody>
      </p:sp>
      <p:sp>
        <p:nvSpPr>
          <p:cNvPr id="3" name="Content Placeholder 2"/>
          <p:cNvSpPr>
            <a:spLocks noGrp="1"/>
          </p:cNvSpPr>
          <p:nvPr>
            <p:ph idx="4294967295"/>
          </p:nvPr>
        </p:nvSpPr>
        <p:spPr>
          <a:xfrm>
            <a:off x="533400" y="1600200"/>
            <a:ext cx="7696200" cy="4525963"/>
          </a:xfrm>
        </p:spPr>
        <p:txBody>
          <a:bodyPr>
            <a:normAutofit fontScale="85000" lnSpcReduction="10000"/>
          </a:bodyPr>
          <a:lstStyle/>
          <a:p>
            <a:pPr eaLnBrk="1" hangingPunct="1">
              <a:defRPr/>
            </a:pPr>
            <a:r>
              <a:rPr lang="en-US" dirty="0"/>
              <a:t>Except for ACWIA fee, which the employer </a:t>
            </a:r>
            <a:r>
              <a:rPr lang="en-US" dirty="0">
                <a:solidFill>
                  <a:srgbClr val="FF0000"/>
                </a:solidFill>
              </a:rPr>
              <a:t>MUST</a:t>
            </a:r>
            <a:r>
              <a:rPr lang="en-US" dirty="0"/>
              <a:t> pay, until recently, there was no hard and fast rule. </a:t>
            </a:r>
          </a:p>
          <a:p>
            <a:pPr eaLnBrk="1" hangingPunct="1">
              <a:defRPr/>
            </a:pPr>
            <a:r>
              <a:rPr lang="en-US" dirty="0"/>
              <a:t>A series of judicial decisions now makes clear that the employer must pay all costs and fees required to get the employee on the payroll.</a:t>
            </a:r>
          </a:p>
          <a:p>
            <a:pPr eaLnBrk="1" hangingPunct="1">
              <a:defRPr/>
            </a:pPr>
            <a:r>
              <a:rPr lang="en-US" dirty="0"/>
              <a:t>Employer could incur huge liabilities if they don’t pay.</a:t>
            </a:r>
          </a:p>
          <a:p>
            <a:pPr eaLnBrk="1" hangingPunct="1">
              <a:defRPr/>
            </a:pPr>
            <a:r>
              <a:rPr lang="en-US" sz="3000" dirty="0"/>
              <a:t>What to do if they don’t want to pay? Have them discuss issue with experienced immigration attorney.</a:t>
            </a:r>
          </a:p>
          <a:p>
            <a:pPr>
              <a:defRPr/>
            </a:pPr>
            <a:r>
              <a:rPr lang="en-US" sz="3000" dirty="0"/>
              <a:t> Note: employer not responsible for dependants.</a:t>
            </a:r>
          </a:p>
          <a:p>
            <a:pPr eaLnBrk="1" hangingPunct="1">
              <a:buNone/>
              <a:defRPr/>
            </a:pPr>
            <a:endParaRPr lang="en-US" sz="3000" dirty="0"/>
          </a:p>
          <a:p>
            <a:pPr eaLnBrk="1" hangingPunct="1">
              <a:buNone/>
              <a:defRPr/>
            </a:pPr>
            <a:endParaRPr lang="en-US" sz="3000" dirty="0"/>
          </a:p>
          <a:p>
            <a:pPr eaLnBrk="1" hangingPunct="1">
              <a:buNone/>
              <a:defRPr/>
            </a:pPr>
            <a:endParaRPr lang="en-US" sz="3000" dirty="0"/>
          </a:p>
          <a:p>
            <a:pPr lvl="1" eaLnBrk="1" hangingPunct="1">
              <a:buNone/>
              <a:defRPr/>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229600" cy="1143000"/>
          </a:xfrm>
        </p:spPr>
        <p:txBody>
          <a:bodyPr anchor="b" anchorCtr="0"/>
          <a:lstStyle/>
          <a:p>
            <a:pPr eaLnBrk="1" hangingPunct="1">
              <a:defRPr/>
            </a:pPr>
            <a:r>
              <a:rPr lang="en-US"/>
              <a:t>What’s Filed and When?</a:t>
            </a:r>
          </a:p>
        </p:txBody>
      </p:sp>
      <p:sp>
        <p:nvSpPr>
          <p:cNvPr id="36867" name="Rectangle 3"/>
          <p:cNvSpPr>
            <a:spLocks noGrp="1" noChangeArrowheads="1"/>
          </p:cNvSpPr>
          <p:nvPr>
            <p:ph type="body" idx="4294967295"/>
          </p:nvPr>
        </p:nvSpPr>
        <p:spPr>
          <a:xfrm>
            <a:off x="533400" y="1600200"/>
            <a:ext cx="7696200" cy="4525963"/>
          </a:xfrm>
        </p:spPr>
        <p:txBody>
          <a:bodyPr>
            <a:normAutofit/>
          </a:bodyPr>
          <a:lstStyle/>
          <a:p>
            <a:pPr eaLnBrk="1" hangingPunct="1">
              <a:lnSpc>
                <a:spcPct val="90000"/>
              </a:lnSpc>
              <a:defRPr/>
            </a:pPr>
            <a:r>
              <a:rPr lang="en-US" sz="2400" dirty="0"/>
              <a:t>First is Labor Condition Application (LCA). Filed electronically with Department of Labor. Takes about five to ten business days to be approved.</a:t>
            </a:r>
          </a:p>
          <a:p>
            <a:pPr eaLnBrk="1" hangingPunct="1">
              <a:lnSpc>
                <a:spcPct val="90000"/>
              </a:lnSpc>
              <a:defRPr/>
            </a:pPr>
            <a:r>
              <a:rPr lang="en-US" sz="2400" dirty="0"/>
              <a:t>Next is H1B Petition, together with LCA, evidence of qualifications, and description of job, filed at either Vermont or California Service Center of USCIS, depending on place of employment, or California if quota exempt.</a:t>
            </a:r>
          </a:p>
          <a:p>
            <a:pPr eaLnBrk="1" hangingPunct="1">
              <a:lnSpc>
                <a:spcPct val="90000"/>
              </a:lnSpc>
              <a:defRPr/>
            </a:pPr>
            <a:r>
              <a:rPr lang="en-US" sz="2400" dirty="0"/>
              <a:t>If employee maintaining lawful status in US, status is changed to H1B, along with family members.</a:t>
            </a:r>
          </a:p>
          <a:p>
            <a:pPr eaLnBrk="1" hangingPunct="1">
              <a:lnSpc>
                <a:spcPct val="90000"/>
              </a:lnSpc>
              <a:defRPr/>
            </a:pPr>
            <a:r>
              <a:rPr lang="en-US" sz="2400" dirty="0"/>
              <a:t>If outside US, or traveling following change of status, must obtain H1B visa at US consulate, unless going for 30 days or less to Canada/Mexico.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Matters</a:t>
            </a:r>
          </a:p>
        </p:txBody>
      </p:sp>
      <p:sp>
        <p:nvSpPr>
          <p:cNvPr id="3" name="Content Placeholder 2"/>
          <p:cNvSpPr>
            <a:spLocks noGrp="1"/>
          </p:cNvSpPr>
          <p:nvPr>
            <p:ph idx="1"/>
          </p:nvPr>
        </p:nvSpPr>
        <p:spPr/>
        <p:txBody>
          <a:bodyPr>
            <a:normAutofit lnSpcReduction="10000"/>
          </a:bodyPr>
          <a:lstStyle/>
          <a:p>
            <a:r>
              <a:rPr lang="en-US" b="1" dirty="0">
                <a:solidFill>
                  <a:srgbClr val="C00000"/>
                </a:solidFill>
              </a:rPr>
              <a:t>WARNING</a:t>
            </a:r>
            <a:r>
              <a:rPr lang="en-US" dirty="0"/>
              <a:t>: This presentation provides general information only and cannot substitute for individualized legal advice about your particular case. In the world of immigration, </a:t>
            </a:r>
            <a:r>
              <a:rPr lang="en-US" b="1" i="1" dirty="0"/>
              <a:t>very small</a:t>
            </a:r>
            <a:r>
              <a:rPr lang="en-US" dirty="0"/>
              <a:t> factual differences  can make a huge difference in your case.</a:t>
            </a:r>
          </a:p>
          <a:p>
            <a:r>
              <a:rPr lang="en-US" dirty="0"/>
              <a:t>In order to receive such advice consult our firm individually or seek a qualified immigration attorney of your choice.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274638"/>
            <a:ext cx="8229600" cy="1143000"/>
          </a:xfrm>
        </p:spPr>
        <p:txBody>
          <a:bodyPr anchor="b" anchorCtr="0"/>
          <a:lstStyle/>
          <a:p>
            <a:pPr eaLnBrk="1" hangingPunct="1">
              <a:defRPr/>
            </a:pPr>
            <a:r>
              <a:rPr lang="en-US"/>
              <a:t>The Magic Approval</a:t>
            </a:r>
          </a:p>
        </p:txBody>
      </p:sp>
      <p:sp>
        <p:nvSpPr>
          <p:cNvPr id="57347" name="Rectangle 3"/>
          <p:cNvSpPr>
            <a:spLocks noGrp="1" noChangeArrowheads="1"/>
          </p:cNvSpPr>
          <p:nvPr>
            <p:ph type="body" idx="4294967295"/>
          </p:nvPr>
        </p:nvSpPr>
        <p:spPr>
          <a:xfrm>
            <a:off x="609600" y="1600200"/>
            <a:ext cx="7620000" cy="4525963"/>
          </a:xfrm>
        </p:spPr>
        <p:txBody>
          <a:bodyPr>
            <a:normAutofit fontScale="92500" lnSpcReduction="10000"/>
          </a:bodyPr>
          <a:lstStyle/>
          <a:p>
            <a:pPr eaLnBrk="1" hangingPunct="1">
              <a:lnSpc>
                <a:spcPct val="90000"/>
              </a:lnSpc>
              <a:defRPr/>
            </a:pPr>
            <a:r>
              <a:rPr lang="en-US" dirty="0"/>
              <a:t>Processing of the H generally takes three to seven months. </a:t>
            </a:r>
          </a:p>
          <a:p>
            <a:pPr eaLnBrk="1" hangingPunct="1">
              <a:lnSpc>
                <a:spcPct val="90000"/>
              </a:lnSpc>
              <a:defRPr/>
            </a:pPr>
            <a:r>
              <a:rPr lang="en-US" dirty="0"/>
              <a:t>Fifteen day </a:t>
            </a:r>
            <a:r>
              <a:rPr lang="en-US" i="1" dirty="0"/>
              <a:t>premium processing</a:t>
            </a:r>
            <a:r>
              <a:rPr lang="en-US" dirty="0"/>
              <a:t> is available for $1,225; PP also guarantees easier communication with USCIS via phone/email.</a:t>
            </a:r>
          </a:p>
          <a:p>
            <a:pPr eaLnBrk="1" hangingPunct="1">
              <a:lnSpc>
                <a:spcPct val="90000"/>
              </a:lnSpc>
              <a:defRPr/>
            </a:pPr>
            <a:r>
              <a:rPr lang="en-US" dirty="0"/>
              <a:t>Once approved, the H employee may “port” to a new employer once that employer </a:t>
            </a:r>
            <a:r>
              <a:rPr lang="en-US" i="1" dirty="0"/>
              <a:t>files </a:t>
            </a:r>
            <a:r>
              <a:rPr lang="en-US" dirty="0"/>
              <a:t>a new petition. Approval of new petition is not necessary to “port”. BEWARE: “porting” is difficult if you have not been counted against the quota.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1143000"/>
          </a:xfrm>
        </p:spPr>
        <p:txBody>
          <a:bodyPr anchor="b" anchorCtr="0"/>
          <a:lstStyle/>
          <a:p>
            <a:pPr eaLnBrk="1" hangingPunct="1">
              <a:defRPr/>
            </a:pPr>
            <a:r>
              <a:rPr lang="en-US" dirty="0"/>
              <a:t>The Cursed Quota</a:t>
            </a:r>
          </a:p>
        </p:txBody>
      </p:sp>
      <p:sp>
        <p:nvSpPr>
          <p:cNvPr id="13315" name="Rectangle 3"/>
          <p:cNvSpPr>
            <a:spLocks noGrp="1" noChangeArrowheads="1"/>
          </p:cNvSpPr>
          <p:nvPr>
            <p:ph type="body" idx="4294967295"/>
          </p:nvPr>
        </p:nvSpPr>
        <p:spPr>
          <a:xfrm>
            <a:off x="609600" y="1600200"/>
            <a:ext cx="7620000" cy="4525963"/>
          </a:xfrm>
        </p:spPr>
        <p:txBody>
          <a:bodyPr>
            <a:normAutofit/>
          </a:bodyPr>
          <a:lstStyle/>
          <a:p>
            <a:pPr eaLnBrk="1" hangingPunct="1">
              <a:defRPr/>
            </a:pPr>
            <a:r>
              <a:rPr lang="en-US" dirty="0"/>
              <a:t>How many H visas are made available per year?</a:t>
            </a:r>
          </a:p>
          <a:p>
            <a:pPr lvl="1" eaLnBrk="1" hangingPunct="1">
              <a:defRPr/>
            </a:pPr>
            <a:r>
              <a:rPr lang="en-US" dirty="0"/>
              <a:t>Currently H1B’s are limited to about 78,200 per fiscal year.</a:t>
            </a:r>
          </a:p>
          <a:p>
            <a:pPr lvl="1" eaLnBrk="1" hangingPunct="1">
              <a:buFontTx/>
              <a:buNone/>
              <a:defRPr/>
            </a:pPr>
            <a:r>
              <a:rPr lang="en-US" dirty="0"/>
              <a:t>~58,200 for those with no US earned Master’s.</a:t>
            </a:r>
          </a:p>
          <a:p>
            <a:pPr lvl="1" eaLnBrk="1" hangingPunct="1">
              <a:buFontTx/>
              <a:buNone/>
              <a:defRPr/>
            </a:pPr>
            <a:r>
              <a:rPr lang="en-US" dirty="0"/>
              <a:t>--20,000 for those with US earned Master’s or higher.</a:t>
            </a:r>
          </a:p>
          <a:p>
            <a:pPr lvl="1" eaLnBrk="1" hangingPunct="1">
              <a:buFontTx/>
              <a:buNone/>
              <a:defRPr/>
            </a:pPr>
            <a:r>
              <a:rPr lang="en-US" dirty="0"/>
              <a:t>~6,800 reserved for H1B1 for citizens of Chile, Singapore.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274638"/>
            <a:ext cx="8229600" cy="1143000"/>
          </a:xfrm>
        </p:spPr>
        <p:txBody>
          <a:bodyPr anchor="b" anchorCtr="0"/>
          <a:lstStyle/>
          <a:p>
            <a:pPr eaLnBrk="1" hangingPunct="1">
              <a:defRPr/>
            </a:pPr>
            <a:r>
              <a:rPr lang="en-US"/>
              <a:t>Quota Statistics</a:t>
            </a:r>
          </a:p>
        </p:txBody>
      </p:sp>
      <p:sp>
        <p:nvSpPr>
          <p:cNvPr id="70659" name="Rectangle 3"/>
          <p:cNvSpPr>
            <a:spLocks noGrp="1" noChangeArrowheads="1"/>
          </p:cNvSpPr>
          <p:nvPr>
            <p:ph type="body" idx="4294967295"/>
          </p:nvPr>
        </p:nvSpPr>
        <p:spPr>
          <a:xfrm>
            <a:off x="533400" y="1600200"/>
            <a:ext cx="7696200" cy="4525963"/>
          </a:xfrm>
        </p:spPr>
        <p:txBody>
          <a:bodyPr>
            <a:normAutofit/>
          </a:bodyPr>
          <a:lstStyle/>
          <a:p>
            <a:pPr>
              <a:lnSpc>
                <a:spcPct val="80000"/>
              </a:lnSpc>
              <a:defRPr/>
            </a:pPr>
            <a:r>
              <a:rPr lang="en-US" sz="2800" dirty="0"/>
              <a:t>2012: Masters, June 7; regular June 11.</a:t>
            </a:r>
          </a:p>
          <a:p>
            <a:pPr>
              <a:lnSpc>
                <a:spcPct val="80000"/>
              </a:lnSpc>
              <a:defRPr/>
            </a:pPr>
            <a:r>
              <a:rPr lang="en-US" sz="2800" dirty="0"/>
              <a:t>2013: both caps exhausted on April 5; lottery. </a:t>
            </a:r>
          </a:p>
          <a:p>
            <a:pPr>
              <a:lnSpc>
                <a:spcPct val="80000"/>
              </a:lnSpc>
              <a:defRPr/>
            </a:pPr>
            <a:r>
              <a:rPr lang="en-US" sz="2800" dirty="0"/>
              <a:t>2014: both caps exhausted on April 7; lottery.</a:t>
            </a:r>
          </a:p>
          <a:p>
            <a:pPr>
              <a:lnSpc>
                <a:spcPct val="80000"/>
              </a:lnSpc>
              <a:defRPr/>
            </a:pPr>
            <a:r>
              <a:rPr lang="en-US" sz="2800" dirty="0"/>
              <a:t>2015: both caps exhausted on April 7; lottery.</a:t>
            </a:r>
          </a:p>
          <a:p>
            <a:pPr>
              <a:lnSpc>
                <a:spcPct val="80000"/>
              </a:lnSpc>
              <a:defRPr/>
            </a:pPr>
            <a:r>
              <a:rPr lang="en-US" sz="2800" dirty="0"/>
              <a:t>2016: both caps exhausted on April 7; lottery. </a:t>
            </a:r>
            <a:r>
              <a:rPr lang="en-US" sz="2800" dirty="0">
                <a:solidFill>
                  <a:srgbClr val="00B050"/>
                </a:solidFill>
              </a:rPr>
              <a:t>236K + petitions received. </a:t>
            </a:r>
          </a:p>
          <a:p>
            <a:pPr>
              <a:lnSpc>
                <a:spcPct val="80000"/>
              </a:lnSpc>
              <a:defRPr/>
            </a:pPr>
            <a:r>
              <a:rPr lang="en-US" sz="2800" dirty="0">
                <a:solidFill>
                  <a:srgbClr val="FF0000"/>
                </a:solidFill>
              </a:rPr>
              <a:t>So, in other words, it is likely there will be a lottery for H visas every year.</a:t>
            </a:r>
          </a:p>
          <a:p>
            <a:pPr>
              <a:lnSpc>
                <a:spcPct val="80000"/>
              </a:lnSpc>
              <a:defRPr/>
            </a:pPr>
            <a:r>
              <a:rPr lang="en-US" sz="2800" dirty="0">
                <a:solidFill>
                  <a:srgbClr val="FF0000"/>
                </a:solidFill>
              </a:rPr>
              <a:t>Extremely important not to miss even one H cycle, even if on STEM extension.</a:t>
            </a:r>
            <a:r>
              <a:rPr lang="en-US" sz="2800" dirty="0">
                <a:solidFill>
                  <a:srgbClr val="00B050"/>
                </a:solidFill>
              </a:rPr>
              <a:t> Stay on top of this!!</a:t>
            </a:r>
          </a:p>
          <a:p>
            <a:pPr>
              <a:lnSpc>
                <a:spcPct val="80000"/>
              </a:lnSpc>
              <a:buNone/>
              <a:defRPr/>
            </a:pP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274638"/>
            <a:ext cx="8229600" cy="1143000"/>
          </a:xfrm>
        </p:spPr>
        <p:txBody>
          <a:bodyPr anchor="b" anchorCtr="0"/>
          <a:lstStyle/>
          <a:p>
            <a:pPr eaLnBrk="1" hangingPunct="1">
              <a:defRPr/>
            </a:pPr>
            <a:r>
              <a:rPr lang="en-US"/>
              <a:t>Who’s Exempt from Quota?</a:t>
            </a:r>
          </a:p>
        </p:txBody>
      </p:sp>
      <p:sp>
        <p:nvSpPr>
          <p:cNvPr id="28675" name="Rectangle 3"/>
          <p:cNvSpPr>
            <a:spLocks noGrp="1" noChangeArrowheads="1"/>
          </p:cNvSpPr>
          <p:nvPr>
            <p:ph type="body" idx="4294967295"/>
          </p:nvPr>
        </p:nvSpPr>
        <p:spPr>
          <a:xfrm>
            <a:off x="0" y="1600200"/>
            <a:ext cx="8229600" cy="4525963"/>
          </a:xfrm>
        </p:spPr>
        <p:txBody>
          <a:bodyPr>
            <a:normAutofit/>
          </a:bodyPr>
          <a:lstStyle/>
          <a:p>
            <a:pPr eaLnBrk="1" hangingPunct="1">
              <a:lnSpc>
                <a:spcPct val="70000"/>
              </a:lnSpc>
              <a:defRPr/>
            </a:pPr>
            <a:r>
              <a:rPr lang="en-US" dirty="0"/>
              <a:t>Exempt from the quota are </a:t>
            </a:r>
          </a:p>
          <a:p>
            <a:pPr lvl="1" eaLnBrk="1" hangingPunct="1">
              <a:lnSpc>
                <a:spcPct val="70000"/>
              </a:lnSpc>
              <a:defRPr/>
            </a:pPr>
            <a:r>
              <a:rPr lang="en-US" sz="2400" dirty="0"/>
              <a:t>Persons </a:t>
            </a:r>
            <a:r>
              <a:rPr lang="en-US" sz="2400" i="1" dirty="0"/>
              <a:t>already counted against it within past six years.</a:t>
            </a:r>
            <a:endParaRPr lang="en-US" sz="2400" dirty="0"/>
          </a:p>
          <a:p>
            <a:pPr lvl="1" eaLnBrk="1" hangingPunct="1">
              <a:lnSpc>
                <a:spcPct val="70000"/>
              </a:lnSpc>
              <a:defRPr/>
            </a:pPr>
            <a:r>
              <a:rPr lang="en-US" sz="2400" dirty="0"/>
              <a:t>persons who work in higher education and affiliated nonprofit entities.</a:t>
            </a:r>
          </a:p>
          <a:p>
            <a:pPr lvl="1" eaLnBrk="1" hangingPunct="1">
              <a:lnSpc>
                <a:spcPct val="70000"/>
              </a:lnSpc>
              <a:defRPr/>
            </a:pPr>
            <a:r>
              <a:rPr lang="en-US" sz="2400" dirty="0"/>
              <a:t>Those who work “at” rather than for a quota exempt employer,  that is on physical premises of employer</a:t>
            </a:r>
          </a:p>
          <a:p>
            <a:pPr lvl="1">
              <a:lnSpc>
                <a:spcPct val="70000"/>
              </a:lnSpc>
              <a:defRPr/>
            </a:pPr>
            <a:r>
              <a:rPr lang="en-US" sz="2400" dirty="0"/>
              <a:t>Employees of non profit</a:t>
            </a:r>
            <a:r>
              <a:rPr lang="en-US" sz="2400" b="1" dirty="0"/>
              <a:t> </a:t>
            </a:r>
            <a:r>
              <a:rPr lang="en-US" sz="2400" b="1" i="1" dirty="0"/>
              <a:t>research</a:t>
            </a:r>
            <a:r>
              <a:rPr lang="en-US" sz="2400" dirty="0"/>
              <a:t> and government </a:t>
            </a:r>
            <a:r>
              <a:rPr lang="en-US" sz="2400" b="1" i="1" dirty="0"/>
              <a:t>research</a:t>
            </a:r>
            <a:r>
              <a:rPr lang="en-US" sz="2400" b="1" dirty="0"/>
              <a:t> </a:t>
            </a:r>
            <a:r>
              <a:rPr lang="en-US" sz="2400" dirty="0"/>
              <a:t>organizations.</a:t>
            </a:r>
            <a:r>
              <a:rPr lang="en-US" sz="2400" b="1" dirty="0"/>
              <a:t> Note that most government entities and non profits are NOT exempt from quota.</a:t>
            </a:r>
          </a:p>
          <a:p>
            <a:pPr lvl="1" eaLnBrk="1" hangingPunct="1">
              <a:lnSpc>
                <a:spcPct val="70000"/>
              </a:lnSpc>
              <a:defRPr/>
            </a:pPr>
            <a:r>
              <a:rPr lang="en-US" sz="2400" dirty="0"/>
              <a:t>J 1 physicians granted a waiver of the two year home residence requirement to work in underserved area. </a:t>
            </a:r>
          </a:p>
          <a:p>
            <a:pPr lvl="1">
              <a:lnSpc>
                <a:spcPct val="70000"/>
              </a:lnSpc>
              <a:defRPr/>
            </a:pPr>
            <a:r>
              <a:rPr lang="en-US" sz="2400" dirty="0"/>
              <a:t>Persons engaged in concurrent quota exempt/quota subject jobs,  that is working simultaneously for quota exempt and quota subject employers.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b" anchorCtr="0"/>
          <a:lstStyle/>
          <a:p>
            <a:pPr eaLnBrk="1" hangingPunct="1">
              <a:defRPr/>
            </a:pPr>
            <a:r>
              <a:rPr lang="en-US"/>
              <a:t>So Called “cap gap” OPT</a:t>
            </a:r>
          </a:p>
        </p:txBody>
      </p:sp>
      <p:sp>
        <p:nvSpPr>
          <p:cNvPr id="3" name="Content Placeholder 2"/>
          <p:cNvSpPr>
            <a:spLocks noGrp="1"/>
          </p:cNvSpPr>
          <p:nvPr>
            <p:ph idx="4294967295"/>
          </p:nvPr>
        </p:nvSpPr>
        <p:spPr>
          <a:xfrm>
            <a:off x="0" y="1600200"/>
            <a:ext cx="8229600" cy="4525963"/>
          </a:xfrm>
        </p:spPr>
        <p:txBody>
          <a:bodyPr>
            <a:normAutofit/>
          </a:bodyPr>
          <a:lstStyle/>
          <a:p>
            <a:pPr eaLnBrk="1" hangingPunct="1">
              <a:lnSpc>
                <a:spcPct val="80000"/>
              </a:lnSpc>
              <a:defRPr/>
            </a:pPr>
            <a:r>
              <a:rPr lang="en-US" sz="2400" dirty="0"/>
              <a:t>In April, 2008, in order to assist students caught by the H1B quota, USCIS created so called “cap gap” protection which automatically extends OPT and DS through September 30 of any year, if:</a:t>
            </a:r>
          </a:p>
          <a:p>
            <a:pPr lvl="1" eaLnBrk="1" hangingPunct="1">
              <a:lnSpc>
                <a:spcPct val="80000"/>
              </a:lnSpc>
              <a:defRPr/>
            </a:pPr>
            <a:r>
              <a:rPr lang="en-US" sz="2000" dirty="0"/>
              <a:t>The student’s employer properly filed an H1B petition on his/her behalf prior to the expiration of his/her OPT </a:t>
            </a:r>
            <a:r>
              <a:rPr lang="en-US" sz="2000" dirty="0">
                <a:solidFill>
                  <a:srgbClr val="FF0000"/>
                </a:solidFill>
              </a:rPr>
              <a:t>(which must end on or after April 1)</a:t>
            </a:r>
            <a:r>
              <a:rPr lang="en-US" sz="2000" dirty="0"/>
              <a:t>;</a:t>
            </a:r>
          </a:p>
          <a:p>
            <a:pPr lvl="1" eaLnBrk="1" hangingPunct="1">
              <a:lnSpc>
                <a:spcPct val="80000"/>
              </a:lnSpc>
              <a:defRPr/>
            </a:pPr>
            <a:r>
              <a:rPr lang="en-US" sz="2000" dirty="0"/>
              <a:t>The H1B petition is subject to the quota and shows a start date of October 1.</a:t>
            </a:r>
          </a:p>
          <a:p>
            <a:pPr lvl="1" eaLnBrk="1" hangingPunct="1">
              <a:lnSpc>
                <a:spcPct val="80000"/>
              </a:lnSpc>
              <a:defRPr/>
            </a:pPr>
            <a:r>
              <a:rPr lang="en-US" sz="2000" dirty="0"/>
              <a:t>Cap gap OPT ends midnight September 30.</a:t>
            </a:r>
          </a:p>
          <a:p>
            <a:pPr lvl="1">
              <a:lnSpc>
                <a:spcPct val="80000"/>
              </a:lnSpc>
              <a:buNone/>
              <a:defRPr/>
            </a:pPr>
            <a:r>
              <a:rPr lang="en-US" sz="2000" dirty="0"/>
              <a:t>--   </a:t>
            </a:r>
            <a:r>
              <a:rPr lang="en-US" sz="2000" dirty="0">
                <a:solidFill>
                  <a:srgbClr val="FF0000"/>
                </a:solidFill>
              </a:rPr>
              <a:t>If the H petition is filed during the student’s grace period, after expiration of OPT, then the “cap gap” extends status only, but not work authorization.</a:t>
            </a:r>
            <a:endParaRPr lang="en-US" sz="1800" dirty="0">
              <a:solidFill>
                <a:srgbClr val="FF0000"/>
              </a:solidFill>
            </a:endParaRPr>
          </a:p>
          <a:p>
            <a:pPr eaLnBrk="1" hangingPunct="1">
              <a:lnSpc>
                <a:spcPct val="80000"/>
              </a:lnSpc>
              <a:defRPr/>
            </a:pPr>
            <a:r>
              <a:rPr lang="en-US" sz="2400" dirty="0"/>
              <a:t>In order to fully document the “cap gap”, the student should seek a “cap gap” I 20 from his/her school.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b" anchorCtr="0"/>
          <a:lstStyle/>
          <a:p>
            <a:pPr eaLnBrk="1" hangingPunct="1">
              <a:defRPr/>
            </a:pPr>
            <a:r>
              <a:rPr lang="en-US"/>
              <a:t>Travel While In “Cap Gap”</a:t>
            </a:r>
          </a:p>
        </p:txBody>
      </p:sp>
      <p:sp>
        <p:nvSpPr>
          <p:cNvPr id="3" name="Content Placeholder 2"/>
          <p:cNvSpPr>
            <a:spLocks noGrp="1"/>
          </p:cNvSpPr>
          <p:nvPr>
            <p:ph idx="4294967295"/>
          </p:nvPr>
        </p:nvSpPr>
        <p:spPr>
          <a:xfrm>
            <a:off x="0" y="1600200"/>
            <a:ext cx="8229600" cy="4525963"/>
          </a:xfrm>
        </p:spPr>
        <p:txBody>
          <a:bodyPr/>
          <a:lstStyle/>
          <a:p>
            <a:pPr eaLnBrk="1" hangingPunct="1">
              <a:defRPr/>
            </a:pPr>
            <a:r>
              <a:rPr lang="en-US" dirty="0"/>
              <a:t>You should not travel while in the cap gap as you will have no valid EAD card. Reentry to the US on OPT generally requires:</a:t>
            </a:r>
          </a:p>
          <a:p>
            <a:pPr lvl="1" eaLnBrk="1" hangingPunct="1">
              <a:defRPr/>
            </a:pPr>
            <a:r>
              <a:rPr lang="en-US" dirty="0"/>
              <a:t>I 20 endorsed for travel</a:t>
            </a:r>
          </a:p>
          <a:p>
            <a:pPr lvl="1" eaLnBrk="1" hangingPunct="1">
              <a:defRPr/>
            </a:pPr>
            <a:r>
              <a:rPr lang="en-US" dirty="0"/>
              <a:t>Valid passport and F 1 visa (unless visa exempt)</a:t>
            </a:r>
          </a:p>
          <a:p>
            <a:pPr lvl="1" eaLnBrk="1" hangingPunct="1">
              <a:defRPr/>
            </a:pPr>
            <a:r>
              <a:rPr lang="en-US" dirty="0">
                <a:solidFill>
                  <a:srgbClr val="FF0000"/>
                </a:solidFill>
              </a:rPr>
              <a:t>Valid EAD card</a:t>
            </a:r>
          </a:p>
          <a:p>
            <a:pPr lvl="1" eaLnBrk="1" hangingPunct="1">
              <a:defRPr/>
            </a:pPr>
            <a:r>
              <a:rPr lang="en-US" dirty="0"/>
              <a:t>Employment letter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 Gap Example</a:t>
            </a:r>
          </a:p>
        </p:txBody>
      </p:sp>
      <p:sp>
        <p:nvSpPr>
          <p:cNvPr id="3" name="Content Placeholder 2"/>
          <p:cNvSpPr>
            <a:spLocks noGrp="1"/>
          </p:cNvSpPr>
          <p:nvPr>
            <p:ph idx="1"/>
          </p:nvPr>
        </p:nvSpPr>
        <p:spPr/>
        <p:txBody>
          <a:bodyPr>
            <a:normAutofit fontScale="77500" lnSpcReduction="20000"/>
          </a:bodyPr>
          <a:lstStyle/>
          <a:p>
            <a:r>
              <a:rPr lang="en-US" dirty="0"/>
              <a:t>Maria’s OPT will expire May 15, 2016.</a:t>
            </a:r>
          </a:p>
          <a:p>
            <a:r>
              <a:rPr lang="en-US" dirty="0"/>
              <a:t>Her employer will file an H petition for her on April 1, 2016, with a start date of October 1, 2016 (the earliest date that can be requested).</a:t>
            </a:r>
          </a:p>
          <a:p>
            <a:r>
              <a:rPr lang="en-US" dirty="0"/>
              <a:t>The H is pending, but not approved, until, September 15 (it MUST be adjudicated by September 30).</a:t>
            </a:r>
          </a:p>
          <a:p>
            <a:r>
              <a:rPr lang="en-US" dirty="0"/>
              <a:t>Maria’s F status and OPT will automatically be extended to midnight, September 30, 2016. </a:t>
            </a:r>
          </a:p>
          <a:p>
            <a:r>
              <a:rPr lang="en-US" dirty="0"/>
              <a:t>She may (but does not have to) request a </a:t>
            </a:r>
          </a:p>
          <a:p>
            <a:pPr>
              <a:buNone/>
            </a:pPr>
            <a:r>
              <a:rPr lang="en-US" dirty="0"/>
              <a:t>     “cap gap” I 20 from her school.</a:t>
            </a:r>
          </a:p>
          <a:p>
            <a:r>
              <a:rPr lang="en-US" dirty="0"/>
              <a:t>What if Maria’s OPT ends on March 15 and employer </a:t>
            </a:r>
          </a:p>
          <a:p>
            <a:pPr marL="0" indent="0">
              <a:buNone/>
            </a:pPr>
            <a:r>
              <a:rPr lang="en-US" dirty="0"/>
              <a:t>      filed on April 1?</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90500" y="152400"/>
            <a:ext cx="8229600" cy="822325"/>
          </a:xfrm>
        </p:spPr>
        <p:txBody>
          <a:bodyPr anchor="b" anchorCtr="0"/>
          <a:lstStyle/>
          <a:p>
            <a:pPr eaLnBrk="1" hangingPunct="1">
              <a:defRPr/>
            </a:pPr>
            <a:r>
              <a:rPr lang="en-US" dirty="0"/>
              <a:t>When Looking for a Job, Beware… </a:t>
            </a:r>
          </a:p>
        </p:txBody>
      </p:sp>
      <p:sp>
        <p:nvSpPr>
          <p:cNvPr id="18435" name="Rectangle 3"/>
          <p:cNvSpPr>
            <a:spLocks noGrp="1" noChangeArrowheads="1"/>
          </p:cNvSpPr>
          <p:nvPr>
            <p:ph type="body" idx="4294967295"/>
          </p:nvPr>
        </p:nvSpPr>
        <p:spPr>
          <a:xfrm>
            <a:off x="381000" y="1219200"/>
            <a:ext cx="7848600" cy="4911725"/>
          </a:xfrm>
        </p:spPr>
        <p:txBody>
          <a:bodyPr>
            <a:normAutofit lnSpcReduction="10000"/>
          </a:bodyPr>
          <a:lstStyle/>
          <a:p>
            <a:pPr eaLnBrk="1" hangingPunct="1">
              <a:lnSpc>
                <a:spcPct val="70000"/>
              </a:lnSpc>
              <a:defRPr/>
            </a:pPr>
            <a:r>
              <a:rPr lang="en-US" sz="2400" dirty="0"/>
              <a:t>Many beginning positions in business  do not require a degree: </a:t>
            </a:r>
            <a:r>
              <a:rPr lang="en-US" sz="2400" dirty="0" err="1"/>
              <a:t>eg</a:t>
            </a:r>
            <a:r>
              <a:rPr lang="en-US" sz="2400" dirty="0"/>
              <a:t>, sales, management trainee slots. </a:t>
            </a:r>
            <a:r>
              <a:rPr lang="en-US" sz="2400" dirty="0">
                <a:solidFill>
                  <a:srgbClr val="FF0000"/>
                </a:solidFill>
              </a:rPr>
              <a:t>See next slide.</a:t>
            </a:r>
          </a:p>
          <a:p>
            <a:pPr eaLnBrk="1" hangingPunct="1">
              <a:lnSpc>
                <a:spcPct val="70000"/>
              </a:lnSpc>
              <a:defRPr/>
            </a:pPr>
            <a:r>
              <a:rPr lang="en-US" sz="2400" dirty="0"/>
              <a:t>Many entry level jobs pay partly or solely on commission. Commission or sales bonuses generally cannot be included in the wage computation.</a:t>
            </a:r>
          </a:p>
          <a:p>
            <a:pPr eaLnBrk="1" hangingPunct="1">
              <a:lnSpc>
                <a:spcPct val="70000"/>
              </a:lnSpc>
              <a:defRPr/>
            </a:pPr>
            <a:r>
              <a:rPr lang="en-US" sz="2400" dirty="0"/>
              <a:t>Beware of “make work” or make believe jobs from friends or relatives.  Pay stubs, W 2’s will be required when you go abroad for visa issuance, apply for future immigration benefits!</a:t>
            </a:r>
          </a:p>
          <a:p>
            <a:pPr eaLnBrk="1" hangingPunct="1">
              <a:lnSpc>
                <a:spcPct val="70000"/>
              </a:lnSpc>
              <a:defRPr/>
            </a:pPr>
            <a:r>
              <a:rPr lang="en-US" sz="2400" dirty="0"/>
              <a:t>Also beware of fly-by-night companies which may “bench” you until they place you in a job.</a:t>
            </a:r>
          </a:p>
          <a:p>
            <a:pPr eaLnBrk="1" hangingPunct="1">
              <a:lnSpc>
                <a:spcPct val="70000"/>
              </a:lnSpc>
              <a:defRPr/>
            </a:pPr>
            <a:r>
              <a:rPr lang="en-US" sz="2400" dirty="0"/>
              <a:t>Paying a company to file for you when you have no intention of working for them is </a:t>
            </a:r>
            <a:r>
              <a:rPr lang="en-US" sz="2400" dirty="0">
                <a:solidFill>
                  <a:srgbClr val="FF0000"/>
                </a:solidFill>
              </a:rPr>
              <a:t>FRAUD</a:t>
            </a:r>
            <a:r>
              <a:rPr lang="en-US" sz="2400" dirty="0"/>
              <a:t>—can jeopardize your future in the US.</a:t>
            </a:r>
          </a:p>
          <a:p>
            <a:pPr eaLnBrk="1" hangingPunct="1">
              <a:lnSpc>
                <a:spcPct val="70000"/>
              </a:lnSpc>
              <a:defRPr/>
            </a:pPr>
            <a:r>
              <a:rPr lang="en-US" sz="2400" dirty="0"/>
              <a:t>Startups, financially troubled businesses, and those that </a:t>
            </a:r>
          </a:p>
          <a:p>
            <a:pPr eaLnBrk="1" hangingPunct="1">
              <a:lnSpc>
                <a:spcPct val="70000"/>
              </a:lnSpc>
              <a:buNone/>
              <a:defRPr/>
            </a:pPr>
            <a:r>
              <a:rPr lang="en-US" sz="2400" dirty="0"/>
              <a:t>     take a tax loss each year will NOT be able to sponsor for permanent residence!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81000" y="274638"/>
            <a:ext cx="7848600" cy="1143000"/>
          </a:xfrm>
        </p:spPr>
        <p:txBody>
          <a:bodyPr anchor="b" anchorCtr="0">
            <a:normAutofit/>
          </a:bodyPr>
          <a:lstStyle/>
          <a:p>
            <a:pPr eaLnBrk="1" hangingPunct="1">
              <a:defRPr/>
            </a:pPr>
            <a:r>
              <a:rPr lang="en-US" dirty="0"/>
              <a:t> Does This Job Require a Degree?</a:t>
            </a:r>
          </a:p>
        </p:txBody>
      </p:sp>
      <p:sp>
        <p:nvSpPr>
          <p:cNvPr id="32771" name="Rectangle 3"/>
          <p:cNvSpPr>
            <a:spLocks noGrp="1" noChangeArrowheads="1"/>
          </p:cNvSpPr>
          <p:nvPr>
            <p:ph type="body" idx="4294967295"/>
          </p:nvPr>
        </p:nvSpPr>
        <p:spPr>
          <a:xfrm>
            <a:off x="533400" y="1600200"/>
            <a:ext cx="8229600" cy="4525963"/>
          </a:xfrm>
        </p:spPr>
        <p:txBody>
          <a:bodyPr/>
          <a:lstStyle/>
          <a:p>
            <a:pPr eaLnBrk="1" hangingPunct="1">
              <a:lnSpc>
                <a:spcPct val="80000"/>
              </a:lnSpc>
              <a:defRPr/>
            </a:pPr>
            <a:r>
              <a:rPr lang="en-US" sz="2400" b="1" i="1" dirty="0">
                <a:solidFill>
                  <a:srgbClr val="FF0000"/>
                </a:solidFill>
              </a:rPr>
              <a:t>Complexity of </a:t>
            </a:r>
            <a:r>
              <a:rPr lang="en-US" sz="2400" b="1" i="1" dirty="0" err="1">
                <a:solidFill>
                  <a:srgbClr val="FF0000"/>
                </a:solidFill>
              </a:rPr>
              <a:t>job:</a:t>
            </a:r>
            <a:r>
              <a:rPr lang="en-US" sz="2400" dirty="0" err="1"/>
              <a:t>Does</a:t>
            </a:r>
            <a:r>
              <a:rPr lang="en-US" sz="2400" dirty="0"/>
              <a:t> the job require the application of theoretical and practical knowledge typically acquired in a relevant four year degree program?</a:t>
            </a:r>
          </a:p>
          <a:p>
            <a:pPr eaLnBrk="1" hangingPunct="1">
              <a:lnSpc>
                <a:spcPct val="80000"/>
              </a:lnSpc>
              <a:defRPr/>
            </a:pPr>
            <a:r>
              <a:rPr lang="en-US" sz="2400" b="1" i="1" dirty="0">
                <a:solidFill>
                  <a:srgbClr val="FF0000"/>
                </a:solidFill>
              </a:rPr>
              <a:t>Employer </a:t>
            </a:r>
            <a:r>
              <a:rPr lang="en-US" sz="2400" b="1" i="1" dirty="0" err="1">
                <a:solidFill>
                  <a:srgbClr val="FF0000"/>
                </a:solidFill>
              </a:rPr>
              <a:t>reqts</a:t>
            </a:r>
            <a:r>
              <a:rPr lang="en-US" sz="2400" b="1" i="1" dirty="0">
                <a:solidFill>
                  <a:srgbClr val="FF0000"/>
                </a:solidFill>
              </a:rPr>
              <a:t>:</a:t>
            </a:r>
            <a:r>
              <a:rPr lang="en-US" sz="2400" dirty="0"/>
              <a:t> Has the employer consistently required a minimum of a Bachelor’s in particular major(s) for position? Or is the requirement simply an employer preference? Or is the employer simply making up the requirement to get you an H1B?</a:t>
            </a:r>
          </a:p>
          <a:p>
            <a:pPr eaLnBrk="1" hangingPunct="1">
              <a:lnSpc>
                <a:spcPct val="80000"/>
              </a:lnSpc>
              <a:defRPr/>
            </a:pPr>
            <a:r>
              <a:rPr lang="en-US" sz="2400" b="1" i="1" dirty="0">
                <a:solidFill>
                  <a:srgbClr val="FF0000"/>
                </a:solidFill>
              </a:rPr>
              <a:t>Other, similar:</a:t>
            </a:r>
            <a:r>
              <a:rPr lang="en-US" sz="2400" dirty="0"/>
              <a:t> What are industry standards for this type of job? Check ads on internet, DOL’s </a:t>
            </a:r>
            <a:r>
              <a:rPr lang="en-US" sz="2400" i="1" dirty="0"/>
              <a:t>Occupational Outlook Handbook</a:t>
            </a:r>
            <a:r>
              <a:rPr lang="en-US" sz="2400" dirty="0"/>
              <a:t>.</a:t>
            </a:r>
          </a:p>
          <a:p>
            <a:pPr eaLnBrk="1" hangingPunct="1">
              <a:lnSpc>
                <a:spcPct val="80000"/>
              </a:lnSpc>
              <a:defRPr/>
            </a:pPr>
            <a:r>
              <a:rPr lang="en-US" sz="2400" b="1" i="1" dirty="0">
                <a:solidFill>
                  <a:srgbClr val="FF0000"/>
                </a:solidFill>
              </a:rPr>
              <a:t>$$$$:</a:t>
            </a:r>
            <a:r>
              <a:rPr lang="en-US" sz="2400" dirty="0"/>
              <a:t> Is the salary commensurate with a professional-level position?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381000" y="274638"/>
            <a:ext cx="7848600" cy="1143000"/>
          </a:xfrm>
        </p:spPr>
        <p:txBody>
          <a:bodyPr anchor="b" anchorCtr="0"/>
          <a:lstStyle/>
          <a:p>
            <a:pPr eaLnBrk="1" hangingPunct="1">
              <a:defRPr/>
            </a:pPr>
            <a:r>
              <a:rPr lang="en-US" dirty="0"/>
              <a:t>Employers’ H1B Misconceptions</a:t>
            </a:r>
          </a:p>
        </p:txBody>
      </p:sp>
      <p:sp>
        <p:nvSpPr>
          <p:cNvPr id="56323" name="Rectangle 3"/>
          <p:cNvSpPr>
            <a:spLocks noGrp="1" noChangeArrowheads="1"/>
          </p:cNvSpPr>
          <p:nvPr>
            <p:ph type="body" idx="4294967295"/>
          </p:nvPr>
        </p:nvSpPr>
        <p:spPr>
          <a:xfrm>
            <a:off x="533400" y="1600200"/>
            <a:ext cx="8229600" cy="4525963"/>
          </a:xfrm>
        </p:spPr>
        <p:txBody>
          <a:bodyPr/>
          <a:lstStyle/>
          <a:p>
            <a:pPr eaLnBrk="1" hangingPunct="1">
              <a:defRPr/>
            </a:pPr>
            <a:r>
              <a:rPr lang="en-US" dirty="0"/>
              <a:t>Employer believes that it must recruit, prove American workers not available, or prove that student is exceptional, special, or unique in order to sponsor.</a:t>
            </a:r>
          </a:p>
          <a:p>
            <a:pPr eaLnBrk="1" hangingPunct="1">
              <a:defRPr/>
            </a:pPr>
            <a:r>
              <a:rPr lang="en-US" dirty="0"/>
              <a:t>FALSE: No recruitment required. Special qualities not required. Two ten day postings or letter to union are for notification only.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Matters</a:t>
            </a:r>
          </a:p>
        </p:txBody>
      </p:sp>
      <p:sp>
        <p:nvSpPr>
          <p:cNvPr id="3" name="Content Placeholder 2"/>
          <p:cNvSpPr>
            <a:spLocks noGrp="1"/>
          </p:cNvSpPr>
          <p:nvPr>
            <p:ph idx="1"/>
          </p:nvPr>
        </p:nvSpPr>
        <p:spPr/>
        <p:txBody>
          <a:bodyPr>
            <a:normAutofit fontScale="92500"/>
          </a:bodyPr>
          <a:lstStyle/>
          <a:p>
            <a:r>
              <a:rPr lang="en-US" b="1" dirty="0">
                <a:solidFill>
                  <a:srgbClr val="C00000"/>
                </a:solidFill>
              </a:rPr>
              <a:t>DON’T </a:t>
            </a:r>
            <a:r>
              <a:rPr lang="en-US" dirty="0"/>
              <a:t>get advice from friends or relatives.</a:t>
            </a:r>
          </a:p>
          <a:p>
            <a:r>
              <a:rPr lang="en-US" b="1" dirty="0">
                <a:solidFill>
                  <a:srgbClr val="C00000"/>
                </a:solidFill>
              </a:rPr>
              <a:t>ONLY</a:t>
            </a:r>
            <a:r>
              <a:rPr lang="en-US" dirty="0"/>
              <a:t> get advice from your international office or a qualified, experienced immigration attorney.</a:t>
            </a:r>
          </a:p>
          <a:p>
            <a:r>
              <a:rPr lang="en-US" b="1" dirty="0">
                <a:solidFill>
                  <a:srgbClr val="C00000"/>
                </a:solidFill>
              </a:rPr>
              <a:t>NEVER</a:t>
            </a:r>
            <a:r>
              <a:rPr lang="en-US" dirty="0"/>
              <a:t> consult a non attorney who does not work in the international office for immigration advice (including your academic advisor or a </a:t>
            </a:r>
            <a:r>
              <a:rPr lang="en-US" b="1" i="1" dirty="0" err="1"/>
              <a:t>notario</a:t>
            </a:r>
            <a:r>
              <a:rPr lang="en-US" dirty="0"/>
              <a:t>).</a:t>
            </a:r>
          </a:p>
          <a:p>
            <a:r>
              <a:rPr lang="en-US" b="1" dirty="0">
                <a:solidFill>
                  <a:srgbClr val="C00000"/>
                </a:solidFill>
              </a:rPr>
              <a:t>ALWAYS</a:t>
            </a:r>
            <a:r>
              <a:rPr lang="en-US" dirty="0"/>
              <a:t> follow the advice of your international office.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81000" y="304800"/>
            <a:ext cx="8229600" cy="1143000"/>
          </a:xfrm>
        </p:spPr>
        <p:txBody>
          <a:bodyPr anchor="b" anchorCtr="0"/>
          <a:lstStyle/>
          <a:p>
            <a:pPr eaLnBrk="1" hangingPunct="1">
              <a:defRPr/>
            </a:pPr>
            <a:r>
              <a:rPr lang="en-US" dirty="0"/>
              <a:t>Misconceptions—Trouble, Money</a:t>
            </a:r>
          </a:p>
        </p:txBody>
      </p:sp>
      <p:sp>
        <p:nvSpPr>
          <p:cNvPr id="19459" name="Rectangle 3"/>
          <p:cNvSpPr>
            <a:spLocks noGrp="1" noChangeArrowheads="1"/>
          </p:cNvSpPr>
          <p:nvPr>
            <p:ph type="body" idx="4294967295"/>
          </p:nvPr>
        </p:nvSpPr>
        <p:spPr>
          <a:xfrm>
            <a:off x="457200" y="1600200"/>
            <a:ext cx="7772400" cy="4525963"/>
          </a:xfrm>
        </p:spPr>
        <p:txBody>
          <a:bodyPr>
            <a:normAutofit/>
          </a:bodyPr>
          <a:lstStyle/>
          <a:p>
            <a:pPr eaLnBrk="1" hangingPunct="1">
              <a:lnSpc>
                <a:spcPct val="90000"/>
              </a:lnSpc>
              <a:defRPr/>
            </a:pPr>
            <a:r>
              <a:rPr lang="en-US" dirty="0"/>
              <a:t>Employer thinks the process “will get them in trouble with immigration”. </a:t>
            </a:r>
          </a:p>
          <a:p>
            <a:pPr lvl="1">
              <a:lnSpc>
                <a:spcPct val="90000"/>
              </a:lnSpc>
              <a:defRPr/>
            </a:pPr>
            <a:r>
              <a:rPr lang="en-US" dirty="0"/>
              <a:t>FALSE!</a:t>
            </a:r>
          </a:p>
          <a:p>
            <a:pPr eaLnBrk="1" hangingPunct="1">
              <a:lnSpc>
                <a:spcPct val="90000"/>
              </a:lnSpc>
              <a:defRPr/>
            </a:pPr>
            <a:r>
              <a:rPr lang="en-US" dirty="0"/>
              <a:t>Employer doesn’t fears revealing financial info to USCIS.</a:t>
            </a:r>
          </a:p>
          <a:p>
            <a:pPr lvl="1">
              <a:lnSpc>
                <a:spcPct val="90000"/>
              </a:lnSpc>
              <a:defRPr/>
            </a:pPr>
            <a:r>
              <a:rPr lang="en-US" dirty="0"/>
              <a:t>FALSE! Very little info needed; can be kept confidential; USCIS does not enforce tax laws.</a:t>
            </a:r>
          </a:p>
          <a:p>
            <a:pPr eaLnBrk="1" hangingPunct="1">
              <a:lnSpc>
                <a:spcPct val="90000"/>
              </a:lnSpc>
              <a:defRPr/>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74638"/>
            <a:ext cx="7772400" cy="1143000"/>
          </a:xfrm>
        </p:spPr>
        <p:txBody>
          <a:bodyPr anchor="b" anchorCtr="0">
            <a:normAutofit fontScale="90000"/>
          </a:bodyPr>
          <a:lstStyle/>
          <a:p>
            <a:pPr eaLnBrk="1" hangingPunct="1">
              <a:defRPr/>
            </a:pPr>
            <a:r>
              <a:rPr lang="en-US" dirty="0"/>
              <a:t>Misconceptions--Paperwork, Salary</a:t>
            </a:r>
          </a:p>
        </p:txBody>
      </p:sp>
      <p:sp>
        <p:nvSpPr>
          <p:cNvPr id="20483" name="Rectangle 3"/>
          <p:cNvSpPr>
            <a:spLocks noGrp="1" noChangeArrowheads="1"/>
          </p:cNvSpPr>
          <p:nvPr>
            <p:ph type="body" idx="4294967295"/>
          </p:nvPr>
        </p:nvSpPr>
        <p:spPr>
          <a:xfrm>
            <a:off x="533400" y="1600200"/>
            <a:ext cx="7696200" cy="4525963"/>
          </a:xfrm>
        </p:spPr>
        <p:txBody>
          <a:bodyPr>
            <a:normAutofit/>
          </a:bodyPr>
          <a:lstStyle/>
          <a:p>
            <a:pPr eaLnBrk="1" hangingPunct="1">
              <a:lnSpc>
                <a:spcPct val="90000"/>
              </a:lnSpc>
              <a:defRPr/>
            </a:pPr>
            <a:r>
              <a:rPr lang="en-US" dirty="0"/>
              <a:t>Employer thinks “it’s too much trouble, paperwork”.</a:t>
            </a:r>
          </a:p>
          <a:p>
            <a:pPr lvl="1">
              <a:lnSpc>
                <a:spcPct val="90000"/>
              </a:lnSpc>
              <a:defRPr/>
            </a:pPr>
            <a:r>
              <a:rPr lang="en-US" dirty="0"/>
              <a:t>FALSE!</a:t>
            </a:r>
          </a:p>
          <a:p>
            <a:pPr eaLnBrk="1" hangingPunct="1">
              <a:lnSpc>
                <a:spcPct val="90000"/>
              </a:lnSpc>
              <a:defRPr/>
            </a:pPr>
            <a:r>
              <a:rPr lang="en-US" dirty="0"/>
              <a:t>Employer doesn’t want to post wage for all to see.</a:t>
            </a:r>
          </a:p>
          <a:p>
            <a:pPr lvl="1">
              <a:lnSpc>
                <a:spcPct val="90000"/>
              </a:lnSpc>
              <a:defRPr/>
            </a:pPr>
            <a:r>
              <a:rPr lang="en-US" dirty="0"/>
              <a:t>POST A RANGE.</a:t>
            </a:r>
          </a:p>
          <a:p>
            <a:pPr eaLnBrk="1" hangingPunct="1">
              <a:lnSpc>
                <a:spcPct val="90000"/>
              </a:lnSpc>
              <a:defRPr/>
            </a:pPr>
            <a:r>
              <a:rPr lang="en-US" dirty="0"/>
              <a:t>Employer thinks H can be skipped, go directly to PR.</a:t>
            </a:r>
          </a:p>
          <a:p>
            <a:pPr lvl="1">
              <a:lnSpc>
                <a:spcPct val="90000"/>
              </a:lnSpc>
              <a:defRPr/>
            </a:pPr>
            <a:r>
              <a:rPr lang="en-US" dirty="0"/>
              <a:t>FALSE! PR can take a long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33400" y="274638"/>
            <a:ext cx="7696200" cy="1143000"/>
          </a:xfrm>
        </p:spPr>
        <p:txBody>
          <a:bodyPr anchor="b" anchorCtr="0"/>
          <a:lstStyle/>
          <a:p>
            <a:pPr eaLnBrk="1" hangingPunct="1">
              <a:defRPr/>
            </a:pPr>
            <a:r>
              <a:rPr lang="en-US" dirty="0"/>
              <a:t>Misconceptions—”Contract”?</a:t>
            </a:r>
          </a:p>
        </p:txBody>
      </p:sp>
      <p:sp>
        <p:nvSpPr>
          <p:cNvPr id="21507" name="Rectangle 3"/>
          <p:cNvSpPr>
            <a:spLocks noGrp="1" noChangeArrowheads="1"/>
          </p:cNvSpPr>
          <p:nvPr>
            <p:ph type="body" idx="4294967295"/>
          </p:nvPr>
        </p:nvSpPr>
        <p:spPr>
          <a:xfrm>
            <a:off x="533400" y="1524000"/>
            <a:ext cx="8229600" cy="4525963"/>
          </a:xfrm>
        </p:spPr>
        <p:txBody>
          <a:bodyPr>
            <a:normAutofit/>
          </a:bodyPr>
          <a:lstStyle/>
          <a:p>
            <a:pPr eaLnBrk="1" hangingPunct="1">
              <a:lnSpc>
                <a:spcPct val="90000"/>
              </a:lnSpc>
              <a:defRPr/>
            </a:pPr>
            <a:r>
              <a:rPr lang="en-US" dirty="0"/>
              <a:t>Employer worries that sponsorship may constitute contract of employment.</a:t>
            </a:r>
          </a:p>
          <a:p>
            <a:pPr lvl="1">
              <a:lnSpc>
                <a:spcPct val="90000"/>
              </a:lnSpc>
              <a:defRPr/>
            </a:pPr>
            <a:r>
              <a:rPr lang="en-US" dirty="0"/>
              <a:t>FALSE!</a:t>
            </a:r>
          </a:p>
          <a:p>
            <a:pPr eaLnBrk="1" hangingPunct="1">
              <a:lnSpc>
                <a:spcPct val="90000"/>
              </a:lnSpc>
              <a:defRPr/>
            </a:pPr>
            <a:r>
              <a:rPr lang="en-US" dirty="0"/>
              <a:t>Employer worries that employee is later going to ask for PR and leave the company –they’ve been burned before (Sign a “one way” contract; employee has to repay legal fees if leaves before a certain date; but employer retains right to “employ at will”).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658" y="304800"/>
            <a:ext cx="8001000" cy="715962"/>
          </a:xfrm>
        </p:spPr>
        <p:txBody>
          <a:bodyPr anchor="b" anchorCtr="0">
            <a:noAutofit/>
          </a:bodyPr>
          <a:lstStyle/>
          <a:p>
            <a:pPr eaLnBrk="1" hangingPunct="1">
              <a:defRPr/>
            </a:pPr>
            <a:r>
              <a:rPr lang="en-US" sz="3200" dirty="0"/>
              <a:t>What About Starting My Own Business and H?</a:t>
            </a:r>
          </a:p>
        </p:txBody>
      </p:sp>
      <p:sp>
        <p:nvSpPr>
          <p:cNvPr id="3" name="Content Placeholder 2"/>
          <p:cNvSpPr>
            <a:spLocks noGrp="1"/>
          </p:cNvSpPr>
          <p:nvPr>
            <p:ph idx="4294967295"/>
          </p:nvPr>
        </p:nvSpPr>
        <p:spPr>
          <a:xfrm>
            <a:off x="533400" y="1143000"/>
            <a:ext cx="7848600" cy="4983163"/>
          </a:xfrm>
        </p:spPr>
        <p:txBody>
          <a:bodyPr>
            <a:normAutofit fontScale="92500" lnSpcReduction="10000"/>
          </a:bodyPr>
          <a:lstStyle/>
          <a:p>
            <a:pPr>
              <a:lnSpc>
                <a:spcPct val="80000"/>
              </a:lnSpc>
              <a:defRPr/>
            </a:pPr>
            <a:r>
              <a:rPr lang="en-US" sz="3000" dirty="0"/>
              <a:t>To be an H1B employer, an entity usually must have at least one employee other than the H1B and must have a Board that can fire the H1B. Very difficult to get a “self employed” H petition approved (despite Obama’s promises). Also, difficult for new company to pay required wage.</a:t>
            </a:r>
          </a:p>
          <a:p>
            <a:pPr>
              <a:lnSpc>
                <a:spcPct val="80000"/>
              </a:lnSpc>
              <a:defRPr/>
            </a:pPr>
            <a:r>
              <a:rPr lang="en-US" sz="3000" dirty="0"/>
              <a:t>Usually not a wise idea to start your own business, unless you have loads of money (at least 500K to 1 million) or qualify for investor visa (treaty required—we will discuss later).</a:t>
            </a:r>
          </a:p>
          <a:p>
            <a:pPr>
              <a:lnSpc>
                <a:spcPct val="80000"/>
              </a:lnSpc>
              <a:defRPr/>
            </a:pPr>
            <a:r>
              <a:rPr lang="en-US" sz="3000" dirty="0"/>
              <a:t>Why not? Generally, business owners cannot sponsor themselves for permanent residence.</a:t>
            </a:r>
          </a:p>
          <a:p>
            <a:pPr>
              <a:lnSpc>
                <a:spcPct val="80000"/>
              </a:lnSpc>
              <a:defRPr/>
            </a:pPr>
            <a:r>
              <a:rPr lang="en-US" sz="3000" dirty="0"/>
              <a:t>Consider E, O or L instead of H (see below).</a:t>
            </a:r>
          </a:p>
          <a:p>
            <a:pPr>
              <a:lnSpc>
                <a:spcPct val="80000"/>
              </a:lnSpc>
              <a:defRPr/>
            </a:pPr>
            <a:r>
              <a:rPr lang="en-US" sz="3000" dirty="0"/>
              <a:t>Resource: </a:t>
            </a:r>
            <a:r>
              <a:rPr lang="en-US" sz="3000" dirty="0">
                <a:solidFill>
                  <a:srgbClr val="FF0000"/>
                </a:solidFill>
                <a:hlinkClick r:id="rId3"/>
              </a:rPr>
              <a:t>http://www.uscis.gov/eir/visa-guide/entrepreneur-visa-guide</a:t>
            </a:r>
            <a:r>
              <a:rPr lang="en-US" sz="3000" dirty="0">
                <a:solidFill>
                  <a:srgbClr val="FF0000"/>
                </a:solidFill>
              </a:rPr>
              <a:t> </a:t>
            </a:r>
            <a:endParaRPr 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274638"/>
            <a:ext cx="7772400" cy="1143000"/>
          </a:xfrm>
        </p:spPr>
        <p:txBody>
          <a:bodyPr anchor="b" anchorCtr="0"/>
          <a:lstStyle/>
          <a:p>
            <a:pPr eaLnBrk="1" hangingPunct="1">
              <a:defRPr/>
            </a:pPr>
            <a:r>
              <a:rPr lang="en-US"/>
              <a:t>Are There Alternatives to the H?</a:t>
            </a:r>
          </a:p>
        </p:txBody>
      </p:sp>
      <p:sp>
        <p:nvSpPr>
          <p:cNvPr id="25603" name="Rectangle 3"/>
          <p:cNvSpPr>
            <a:spLocks noGrp="1" noChangeArrowheads="1"/>
          </p:cNvSpPr>
          <p:nvPr>
            <p:ph type="body" idx="4294967295"/>
          </p:nvPr>
        </p:nvSpPr>
        <p:spPr>
          <a:xfrm>
            <a:off x="457200" y="1600200"/>
            <a:ext cx="7772400" cy="4525963"/>
          </a:xfrm>
        </p:spPr>
        <p:txBody>
          <a:bodyPr/>
          <a:lstStyle/>
          <a:p>
            <a:pPr eaLnBrk="1" hangingPunct="1">
              <a:lnSpc>
                <a:spcPct val="90000"/>
              </a:lnSpc>
              <a:defRPr/>
            </a:pPr>
            <a:r>
              <a:rPr lang="en-US" dirty="0"/>
              <a:t>TN (Treaty NAFTA) for citizens of Canada and Mexico only. Occupations listed at 8 Code of Federal Regulations Sec. 214.6(c) mostly require a minimum of Bachelor’s degree, except Scientific Technician/Technologist. But MBA’s beware: “Management Consultant” is carefully scrutinized; generally must be independent contractor. TN given in three year increments; requires residence abroad (no dual intent).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74638"/>
            <a:ext cx="8229600" cy="1143000"/>
          </a:xfrm>
        </p:spPr>
        <p:txBody>
          <a:bodyPr anchor="b" anchorCtr="0"/>
          <a:lstStyle/>
          <a:p>
            <a:pPr eaLnBrk="1" hangingPunct="1">
              <a:defRPr/>
            </a:pPr>
            <a:r>
              <a:rPr lang="en-US"/>
              <a:t>Other Alternatives?</a:t>
            </a:r>
          </a:p>
        </p:txBody>
      </p:sp>
      <p:sp>
        <p:nvSpPr>
          <p:cNvPr id="26627" name="Rectangle 3"/>
          <p:cNvSpPr>
            <a:spLocks noGrp="1" noChangeArrowheads="1"/>
          </p:cNvSpPr>
          <p:nvPr>
            <p:ph type="body" idx="4294967295"/>
          </p:nvPr>
        </p:nvSpPr>
        <p:spPr>
          <a:xfrm>
            <a:off x="533400" y="1600200"/>
            <a:ext cx="7696200" cy="4525963"/>
          </a:xfrm>
        </p:spPr>
        <p:txBody>
          <a:bodyPr>
            <a:normAutofit fontScale="92500" lnSpcReduction="10000"/>
          </a:bodyPr>
          <a:lstStyle/>
          <a:p>
            <a:pPr eaLnBrk="1" hangingPunct="1">
              <a:lnSpc>
                <a:spcPct val="80000"/>
              </a:lnSpc>
              <a:defRPr/>
            </a:pPr>
            <a:r>
              <a:rPr lang="en-US" sz="2800" dirty="0"/>
              <a:t>H1B1 visa for Chile, Singapore: very similar to normal H1B, except granted in one year increments, requires residence abroad (no dual intent).</a:t>
            </a:r>
          </a:p>
          <a:p>
            <a:pPr eaLnBrk="1" hangingPunct="1">
              <a:lnSpc>
                <a:spcPct val="80000"/>
              </a:lnSpc>
              <a:defRPr/>
            </a:pPr>
            <a:r>
              <a:rPr lang="en-US" sz="2800" dirty="0"/>
              <a:t>E 3 for Australian citizens; again very similar to H1B; two year increments; minimum Bachelor’s, dual intent ok; spouses may work.</a:t>
            </a:r>
          </a:p>
          <a:p>
            <a:pPr eaLnBrk="1" hangingPunct="1">
              <a:lnSpc>
                <a:spcPct val="80000"/>
              </a:lnSpc>
              <a:defRPr/>
            </a:pPr>
            <a:r>
              <a:rPr lang="en-US" sz="2800" dirty="0"/>
              <a:t>H-3 trainee. 2 yrs max; training must be for job abroad.</a:t>
            </a:r>
          </a:p>
          <a:p>
            <a:pPr eaLnBrk="1" hangingPunct="1">
              <a:lnSpc>
                <a:spcPct val="80000"/>
              </a:lnSpc>
              <a:defRPr/>
            </a:pPr>
            <a:r>
              <a:rPr lang="en-US" sz="2800" dirty="0"/>
              <a:t>J-1 trainee. 18 mo. max; looser than H 3, but some J sponsors will not sponsor if you are in US. Also must have degree and one year experience from abroad.</a:t>
            </a:r>
          </a:p>
          <a:p>
            <a:pPr eaLnBrk="1" hangingPunct="1">
              <a:lnSpc>
                <a:spcPct val="80000"/>
              </a:lnSpc>
              <a:defRPr/>
            </a:pPr>
            <a:r>
              <a:rPr lang="en-US" sz="2800" dirty="0"/>
              <a:t>J-1 professor/researcher, “specialist”, short term scholar,  K-12 teacher, camp counselor, summer work-travel.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8229600" cy="1066800"/>
          </a:xfrm>
        </p:spPr>
        <p:txBody>
          <a:bodyPr anchor="b" anchorCtr="0"/>
          <a:lstStyle/>
          <a:p>
            <a:pPr eaLnBrk="1" hangingPunct="1">
              <a:defRPr/>
            </a:pPr>
            <a:r>
              <a:rPr lang="en-US" dirty="0"/>
              <a:t> Alternatives?</a:t>
            </a:r>
          </a:p>
        </p:txBody>
      </p:sp>
      <p:sp>
        <p:nvSpPr>
          <p:cNvPr id="34819" name="Rectangle 3"/>
          <p:cNvSpPr>
            <a:spLocks noGrp="1" noChangeArrowheads="1"/>
          </p:cNvSpPr>
          <p:nvPr>
            <p:ph type="body" idx="4294967295"/>
          </p:nvPr>
        </p:nvSpPr>
        <p:spPr>
          <a:xfrm>
            <a:off x="457200" y="1219200"/>
            <a:ext cx="8229600" cy="4906963"/>
          </a:xfrm>
        </p:spPr>
        <p:txBody>
          <a:bodyPr>
            <a:noAutofit/>
          </a:bodyPr>
          <a:lstStyle/>
          <a:p>
            <a:pPr>
              <a:lnSpc>
                <a:spcPct val="80000"/>
              </a:lnSpc>
              <a:defRPr/>
            </a:pPr>
            <a:r>
              <a:rPr lang="en-US" sz="2400" dirty="0"/>
              <a:t>O-1 person of extraordinary ability/achievement.</a:t>
            </a:r>
          </a:p>
          <a:p>
            <a:pPr eaLnBrk="1" hangingPunct="1">
              <a:lnSpc>
                <a:spcPct val="80000"/>
              </a:lnSpc>
              <a:defRPr/>
            </a:pPr>
            <a:r>
              <a:rPr lang="en-US" sz="2400" dirty="0"/>
              <a:t>E 1/E 2: if your country of nationality has an trader/investor treaty with US, investment of as little as 50K in a job-creating business can mean a visa for life, work permit for spouse. See if your country is covered:</a:t>
            </a:r>
          </a:p>
          <a:p>
            <a:pPr lvl="1">
              <a:lnSpc>
                <a:spcPct val="80000"/>
              </a:lnSpc>
              <a:defRPr/>
            </a:pPr>
            <a:r>
              <a:rPr lang="en-US" sz="2000" dirty="0">
                <a:solidFill>
                  <a:srgbClr val="FF0000"/>
                </a:solidFill>
              </a:rPr>
              <a:t>http://travel.state.gov/content/visas/english/fees/treaty.html</a:t>
            </a:r>
          </a:p>
          <a:p>
            <a:pPr eaLnBrk="1" hangingPunct="1">
              <a:lnSpc>
                <a:spcPct val="80000"/>
              </a:lnSpc>
              <a:defRPr/>
            </a:pPr>
            <a:r>
              <a:rPr lang="en-US" sz="2400" dirty="0"/>
              <a:t>L 1A/L 1B: if you were employed by a company abroad for at least a year before coming to the US, and they wish to employ you in US; work permit for spouse.</a:t>
            </a:r>
          </a:p>
          <a:p>
            <a:pPr eaLnBrk="1" hangingPunct="1">
              <a:lnSpc>
                <a:spcPct val="80000"/>
              </a:lnSpc>
              <a:defRPr/>
            </a:pPr>
            <a:r>
              <a:rPr lang="en-US" sz="2400" dirty="0"/>
              <a:t>R-1: possible if job offer has a significant religious component.</a:t>
            </a:r>
          </a:p>
          <a:p>
            <a:pPr eaLnBrk="1" hangingPunct="1">
              <a:lnSpc>
                <a:spcPct val="80000"/>
              </a:lnSpc>
              <a:defRPr/>
            </a:pPr>
            <a:r>
              <a:rPr lang="en-US" sz="2400" dirty="0">
                <a:solidFill>
                  <a:srgbClr val="FF0000"/>
                </a:solidFill>
              </a:rPr>
              <a:t>B-1 business visitor: only possible if employed outside US, no remuneration in US except expenses, and product/service is made/rendered outside US. Sometimes used in lieu of H1B and H3 </a:t>
            </a:r>
            <a:r>
              <a:rPr lang="en-US" sz="2400" dirty="0" err="1">
                <a:solidFill>
                  <a:srgbClr val="FF0000"/>
                </a:solidFill>
              </a:rPr>
              <a:t>traineee</a:t>
            </a:r>
            <a:r>
              <a:rPr lang="en-US" sz="2400" dirty="0">
                <a:solidFill>
                  <a:srgbClr val="FF0000"/>
                </a:solidFill>
              </a:rPr>
              <a:t> if based and paid outside US. VERY LIMITED UTILITY.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Other Work Alternatives—DACA</a:t>
            </a:r>
          </a:p>
        </p:txBody>
      </p:sp>
      <p:sp>
        <p:nvSpPr>
          <p:cNvPr id="3" name="Content Placeholder 2"/>
          <p:cNvSpPr>
            <a:spLocks noGrp="1"/>
          </p:cNvSpPr>
          <p:nvPr>
            <p:ph idx="1"/>
          </p:nvPr>
        </p:nvSpPr>
        <p:spPr/>
        <p:txBody>
          <a:bodyPr>
            <a:normAutofit fontScale="77500" lnSpcReduction="20000"/>
          </a:bodyPr>
          <a:lstStyle/>
          <a:p>
            <a:r>
              <a:rPr lang="en-US" dirty="0"/>
              <a:t>DACA = Deferred Action for Childhood Arrivals.</a:t>
            </a:r>
          </a:p>
          <a:p>
            <a:r>
              <a:rPr lang="en-US" dirty="0"/>
              <a:t>Established by the President June 2013.</a:t>
            </a:r>
          </a:p>
          <a:p>
            <a:r>
              <a:rPr lang="en-US" dirty="0"/>
              <a:t>Must have arrived in the US under the age of 16.</a:t>
            </a:r>
          </a:p>
          <a:p>
            <a:r>
              <a:rPr lang="en-US" dirty="0"/>
              <a:t>Must have entered by June 15, 2007.</a:t>
            </a:r>
          </a:p>
          <a:p>
            <a:r>
              <a:rPr lang="en-US" dirty="0"/>
              <a:t>Must have entered “without inspection” or lawful period of stay must have expired by June 15, 2012.</a:t>
            </a:r>
          </a:p>
          <a:p>
            <a:r>
              <a:rPr lang="en-US" dirty="0"/>
              <a:t>Must have been “resident” in the US since that time, physically present on June 15, 2012 and at time of application.</a:t>
            </a:r>
          </a:p>
          <a:p>
            <a:r>
              <a:rPr lang="en-US" dirty="0"/>
              <a:t>Must have no serious criminal record—felony, “significant” misdemeanor, or three other misdemeanors, not a threat.</a:t>
            </a:r>
          </a:p>
          <a:p>
            <a:pPr marL="0" indent="0">
              <a:buNone/>
            </a:pPr>
            <a:endParaRPr lang="en-US" dirty="0"/>
          </a:p>
        </p:txBody>
      </p:sp>
    </p:spTree>
    <p:extLst>
      <p:ext uri="{BB962C8B-B14F-4D97-AF65-F5344CB8AC3E}">
        <p14:creationId xmlns:p14="http://schemas.microsoft.com/office/powerpoint/2010/main" val="694111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Protected Status-TPS</a:t>
            </a:r>
          </a:p>
        </p:txBody>
      </p:sp>
      <p:sp>
        <p:nvSpPr>
          <p:cNvPr id="3" name="Content Placeholder 2"/>
          <p:cNvSpPr>
            <a:spLocks noGrp="1"/>
          </p:cNvSpPr>
          <p:nvPr>
            <p:ph idx="1"/>
          </p:nvPr>
        </p:nvSpPr>
        <p:spPr/>
        <p:txBody>
          <a:bodyPr>
            <a:normAutofit lnSpcReduction="10000"/>
          </a:bodyPr>
          <a:lstStyle/>
          <a:p>
            <a:r>
              <a:rPr lang="en-US" dirty="0"/>
              <a:t>Permission to remain and work in the US for citizens of countries under severe stress. </a:t>
            </a:r>
          </a:p>
          <a:p>
            <a:r>
              <a:rPr lang="en-US" dirty="0"/>
              <a:t>Currently, citizens of the following countries enjoy TPS:</a:t>
            </a:r>
          </a:p>
          <a:p>
            <a:r>
              <a:rPr lang="en-US" dirty="0"/>
              <a:t>Yemen, Haiti, Nepal, Somalia, El Salvador, Syria, Guinea, Sierra Leone, Liberia, Honduras, Nicaragua, Sudan, South Sudan.</a:t>
            </a:r>
          </a:p>
          <a:p>
            <a:r>
              <a:rPr lang="en-US" dirty="0"/>
              <a:t>To qualify, must have arrived in the US by a given date, and apply by the deadline. </a:t>
            </a:r>
          </a:p>
        </p:txBody>
      </p:sp>
    </p:spTree>
    <p:extLst>
      <p:ext uri="{BB962C8B-B14F-4D97-AF65-F5344CB8AC3E}">
        <p14:creationId xmlns:p14="http://schemas.microsoft.com/office/powerpoint/2010/main" val="3492860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74638"/>
            <a:ext cx="7696200" cy="1143000"/>
          </a:xfrm>
        </p:spPr>
        <p:txBody>
          <a:bodyPr anchor="b" anchorCtr="0"/>
          <a:lstStyle/>
          <a:p>
            <a:pPr eaLnBrk="1" hangingPunct="1">
              <a:defRPr/>
            </a:pPr>
            <a:r>
              <a:rPr lang="en-US" dirty="0"/>
              <a:t>What If No Job Offer in US?</a:t>
            </a:r>
          </a:p>
        </p:txBody>
      </p:sp>
      <p:sp>
        <p:nvSpPr>
          <p:cNvPr id="3" name="Content Placeholder 2"/>
          <p:cNvSpPr>
            <a:spLocks noGrp="1"/>
          </p:cNvSpPr>
          <p:nvPr>
            <p:ph idx="4294967295"/>
          </p:nvPr>
        </p:nvSpPr>
        <p:spPr>
          <a:xfrm>
            <a:off x="457200" y="1524000"/>
            <a:ext cx="8229600" cy="4525963"/>
          </a:xfrm>
        </p:spPr>
        <p:txBody>
          <a:bodyPr>
            <a:normAutofit fontScale="92500"/>
          </a:bodyPr>
          <a:lstStyle/>
          <a:p>
            <a:pPr eaLnBrk="1" hangingPunct="1">
              <a:lnSpc>
                <a:spcPct val="90000"/>
              </a:lnSpc>
              <a:defRPr/>
            </a:pPr>
            <a:r>
              <a:rPr lang="en-US" dirty="0"/>
              <a:t>Go back to school, retool your skills to fit the market.</a:t>
            </a:r>
          </a:p>
          <a:p>
            <a:pPr eaLnBrk="1" hangingPunct="1">
              <a:lnSpc>
                <a:spcPct val="90000"/>
              </a:lnSpc>
              <a:defRPr/>
            </a:pPr>
            <a:r>
              <a:rPr lang="en-US" dirty="0"/>
              <a:t>Canada, Australia or other country with demand for your skills are alternatives.</a:t>
            </a:r>
          </a:p>
          <a:p>
            <a:pPr eaLnBrk="1" hangingPunct="1">
              <a:lnSpc>
                <a:spcPct val="90000"/>
              </a:lnSpc>
              <a:defRPr/>
            </a:pPr>
            <a:r>
              <a:rPr lang="en-US" dirty="0"/>
              <a:t>Canada has an easy point system. See </a:t>
            </a:r>
            <a:r>
              <a:rPr lang="en-US" dirty="0">
                <a:solidFill>
                  <a:srgbClr val="FF0000"/>
                </a:solidFill>
              </a:rPr>
              <a:t>cic.gc.ca. </a:t>
            </a:r>
          </a:p>
          <a:p>
            <a:pPr eaLnBrk="1" hangingPunct="1">
              <a:lnSpc>
                <a:spcPct val="90000"/>
              </a:lnSpc>
              <a:defRPr/>
            </a:pPr>
            <a:r>
              <a:rPr lang="en-US" dirty="0"/>
              <a:t>Your home country or other country where your language is spoken/your skills are in demand. Many companies, </a:t>
            </a:r>
            <a:r>
              <a:rPr lang="en-US" dirty="0" err="1"/>
              <a:t>eg</a:t>
            </a:r>
            <a:r>
              <a:rPr lang="en-US" dirty="0"/>
              <a:t>, Johnson and Johnson, eagerly hire for home country service, and then often transfer back to the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Should Be Your Steps…</a:t>
            </a:r>
          </a:p>
        </p:txBody>
      </p:sp>
      <p:sp>
        <p:nvSpPr>
          <p:cNvPr id="3" name="Content Placeholder 2"/>
          <p:cNvSpPr>
            <a:spLocks noGrp="1"/>
          </p:cNvSpPr>
          <p:nvPr>
            <p:ph idx="1"/>
          </p:nvPr>
        </p:nvSpPr>
        <p:spPr/>
        <p:txBody>
          <a:bodyPr/>
          <a:lstStyle/>
          <a:p>
            <a:pPr marL="514350" indent="-514350">
              <a:buFont typeface="+mj-lt"/>
              <a:buAutoNum type="arabicPeriod"/>
            </a:pPr>
            <a:r>
              <a:rPr lang="en-US" dirty="0"/>
              <a:t>Complete degree, in field </a:t>
            </a:r>
            <a:r>
              <a:rPr lang="en-US" b="1" i="1" dirty="0">
                <a:solidFill>
                  <a:srgbClr val="FF0000"/>
                </a:solidFill>
              </a:rPr>
              <a:t>in demand</a:t>
            </a:r>
            <a:r>
              <a:rPr lang="en-US" dirty="0"/>
              <a:t> in US (talk to Career Services early and often!). </a:t>
            </a:r>
          </a:p>
          <a:p>
            <a:pPr marL="514350" indent="-514350">
              <a:buFont typeface="+mj-lt"/>
              <a:buAutoNum type="arabicPeriod"/>
            </a:pPr>
            <a:r>
              <a:rPr lang="en-US" dirty="0"/>
              <a:t>Don’t miss out on OPT!</a:t>
            </a:r>
          </a:p>
          <a:p>
            <a:pPr marL="514350" indent="-514350">
              <a:buFont typeface="+mj-lt"/>
              <a:buAutoNum type="arabicPeriod"/>
            </a:pPr>
            <a:r>
              <a:rPr lang="en-US" dirty="0"/>
              <a:t>Get good job with good company.</a:t>
            </a:r>
          </a:p>
          <a:p>
            <a:pPr marL="514350" indent="-514350">
              <a:buFont typeface="+mj-lt"/>
              <a:buAutoNum type="arabicPeriod"/>
            </a:pPr>
            <a:r>
              <a:rPr lang="en-US" dirty="0"/>
              <a:t>Get work visa (usually H1B).</a:t>
            </a:r>
          </a:p>
          <a:p>
            <a:pPr marL="514350" indent="-514350">
              <a:buFont typeface="+mj-lt"/>
              <a:buAutoNum type="arabicPeriod"/>
            </a:pPr>
            <a:r>
              <a:rPr lang="en-US" dirty="0"/>
              <a:t>Company sponsors for green card.</a:t>
            </a:r>
          </a:p>
        </p:txBody>
      </p:sp>
    </p:spTree>
    <p:extLst>
      <p:ext uri="{BB962C8B-B14F-4D97-AF65-F5344CB8AC3E}">
        <p14:creationId xmlns:p14="http://schemas.microsoft.com/office/powerpoint/2010/main" val="2029271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22313" y="1600201"/>
            <a:ext cx="7772400" cy="1904999"/>
          </a:xfrm>
        </p:spPr>
        <p:txBody>
          <a:bodyPr>
            <a:noAutofit/>
          </a:bodyPr>
          <a:lstStyle/>
          <a:p>
            <a:r>
              <a:rPr lang="en-US" sz="6600" dirty="0"/>
              <a:t>Permanent Residence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Permanent Residence?</a:t>
            </a:r>
          </a:p>
        </p:txBody>
      </p:sp>
      <p:sp>
        <p:nvSpPr>
          <p:cNvPr id="3" name="Content Placeholder 2"/>
          <p:cNvSpPr>
            <a:spLocks noGrp="1"/>
          </p:cNvSpPr>
          <p:nvPr>
            <p:ph idx="1"/>
          </p:nvPr>
        </p:nvSpPr>
        <p:spPr>
          <a:xfrm>
            <a:off x="381000" y="1295400"/>
            <a:ext cx="8305800" cy="4953000"/>
          </a:xfrm>
        </p:spPr>
        <p:txBody>
          <a:bodyPr>
            <a:normAutofit fontScale="77500" lnSpcReduction="20000"/>
          </a:bodyPr>
          <a:lstStyle/>
          <a:p>
            <a:r>
              <a:rPr lang="en-US" dirty="0"/>
              <a:t>The right to live and work permanently in the US for any employer.</a:t>
            </a:r>
          </a:p>
          <a:p>
            <a:r>
              <a:rPr lang="en-US" dirty="0"/>
              <a:t>A person becomes a permanent resident through adjustment of status in the US or issuance of an immigrant visa outside the US. A person generally must maintain lawful status in order to adjust in the US.</a:t>
            </a:r>
          </a:p>
          <a:p>
            <a:r>
              <a:rPr lang="en-US" dirty="0"/>
              <a:t>What can jeopardize permanent residence?</a:t>
            </a:r>
          </a:p>
          <a:p>
            <a:pPr lvl="1"/>
            <a:r>
              <a:rPr lang="en-US" dirty="0"/>
              <a:t>Any absence of over six months from the US;</a:t>
            </a:r>
          </a:p>
          <a:p>
            <a:pPr lvl="1"/>
            <a:r>
              <a:rPr lang="en-US" dirty="0"/>
              <a:t>Abandonment of residence in the US;</a:t>
            </a:r>
          </a:p>
          <a:p>
            <a:pPr lvl="1"/>
            <a:r>
              <a:rPr lang="en-US" dirty="0"/>
              <a:t>Certain types of criminal conduct.</a:t>
            </a:r>
          </a:p>
          <a:p>
            <a:r>
              <a:rPr lang="en-US" dirty="0"/>
              <a:t>Permanent residence is usually represented by a plastic card issued by USCIS.</a:t>
            </a:r>
          </a:p>
          <a:p>
            <a:r>
              <a:rPr lang="en-US" dirty="0"/>
              <a:t>Permanent residence is not citizenship: that comes </a:t>
            </a:r>
          </a:p>
          <a:p>
            <a:pPr>
              <a:buNone/>
            </a:pPr>
            <a:r>
              <a:rPr lang="en-US" dirty="0"/>
              <a:t>     usually after a  period of permanent residence.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152400"/>
            <a:ext cx="8229600" cy="890588"/>
          </a:xfrm>
        </p:spPr>
        <p:txBody>
          <a:bodyPr anchor="b" anchorCtr="0"/>
          <a:lstStyle/>
          <a:p>
            <a:pPr eaLnBrk="1" hangingPunct="1">
              <a:defRPr/>
            </a:pPr>
            <a:r>
              <a:rPr lang="en-US"/>
              <a:t>Routes to Permanent Residence</a:t>
            </a:r>
          </a:p>
        </p:txBody>
      </p:sp>
      <p:sp>
        <p:nvSpPr>
          <p:cNvPr id="32771" name="Rectangle 3"/>
          <p:cNvSpPr>
            <a:spLocks noGrp="1" noChangeArrowheads="1"/>
          </p:cNvSpPr>
          <p:nvPr>
            <p:ph idx="4294967295"/>
          </p:nvPr>
        </p:nvSpPr>
        <p:spPr>
          <a:xfrm>
            <a:off x="381000" y="1219200"/>
            <a:ext cx="8763000" cy="5181600"/>
          </a:xfrm>
        </p:spPr>
        <p:txBody>
          <a:bodyPr>
            <a:normAutofit fontScale="92500" lnSpcReduction="20000"/>
          </a:bodyPr>
          <a:lstStyle/>
          <a:p>
            <a:pPr eaLnBrk="1" hangingPunct="1">
              <a:lnSpc>
                <a:spcPct val="90000"/>
              </a:lnSpc>
              <a:defRPr/>
            </a:pPr>
            <a:r>
              <a:rPr lang="en-US" sz="2800" dirty="0"/>
              <a:t>Employment-based</a:t>
            </a:r>
          </a:p>
          <a:p>
            <a:pPr eaLnBrk="1" hangingPunct="1">
              <a:lnSpc>
                <a:spcPct val="90000"/>
              </a:lnSpc>
              <a:defRPr/>
            </a:pPr>
            <a:r>
              <a:rPr lang="en-US" sz="2800" dirty="0"/>
              <a:t>Family-based</a:t>
            </a:r>
          </a:p>
          <a:p>
            <a:pPr lvl="1" eaLnBrk="1" hangingPunct="1">
              <a:lnSpc>
                <a:spcPct val="90000"/>
              </a:lnSpc>
              <a:defRPr/>
            </a:pPr>
            <a:r>
              <a:rPr lang="en-US" sz="2400" dirty="0"/>
              <a:t>U.S. citizen or permanent resident spouse</a:t>
            </a:r>
            <a:endParaRPr lang="en-US" sz="1200" dirty="0"/>
          </a:p>
          <a:p>
            <a:pPr lvl="1" eaLnBrk="1" hangingPunct="1">
              <a:lnSpc>
                <a:spcPct val="90000"/>
              </a:lnSpc>
              <a:defRPr/>
            </a:pPr>
            <a:r>
              <a:rPr lang="en-US" sz="2400" dirty="0"/>
              <a:t>USC or PR parent; USC child over 21; USC sibling</a:t>
            </a:r>
          </a:p>
          <a:p>
            <a:pPr lvl="1" eaLnBrk="1" hangingPunct="1">
              <a:lnSpc>
                <a:spcPct val="90000"/>
              </a:lnSpc>
              <a:defRPr/>
            </a:pPr>
            <a:r>
              <a:rPr lang="en-US" sz="2400" dirty="0"/>
              <a:t>Long waits for all but spouse of USC or parent of USC child over 21.</a:t>
            </a:r>
            <a:endParaRPr lang="en-US" dirty="0"/>
          </a:p>
          <a:p>
            <a:pPr eaLnBrk="1" hangingPunct="1">
              <a:lnSpc>
                <a:spcPct val="90000"/>
              </a:lnSpc>
              <a:defRPr/>
            </a:pPr>
            <a:r>
              <a:rPr lang="en-US" sz="2800" dirty="0"/>
              <a:t>Asylum</a:t>
            </a:r>
          </a:p>
          <a:p>
            <a:pPr eaLnBrk="1" hangingPunct="1">
              <a:lnSpc>
                <a:spcPct val="90000"/>
              </a:lnSpc>
              <a:defRPr/>
            </a:pPr>
            <a:r>
              <a:rPr lang="en-US" sz="2800" dirty="0"/>
              <a:t>Large Investment</a:t>
            </a:r>
          </a:p>
          <a:p>
            <a:pPr eaLnBrk="1" hangingPunct="1">
              <a:lnSpc>
                <a:spcPct val="90000"/>
              </a:lnSpc>
              <a:defRPr/>
            </a:pPr>
            <a:r>
              <a:rPr lang="en-US" sz="2800" dirty="0"/>
              <a:t>Domestic Abuse</a:t>
            </a:r>
          </a:p>
          <a:p>
            <a:pPr eaLnBrk="1" hangingPunct="1">
              <a:lnSpc>
                <a:spcPct val="90000"/>
              </a:lnSpc>
              <a:defRPr/>
            </a:pPr>
            <a:r>
              <a:rPr lang="en-US" sz="2800" dirty="0"/>
              <a:t>Victims of Human Trafficking and Serious Crimes</a:t>
            </a:r>
          </a:p>
          <a:p>
            <a:pPr eaLnBrk="1" hangingPunct="1">
              <a:lnSpc>
                <a:spcPct val="90000"/>
              </a:lnSpc>
              <a:defRPr/>
            </a:pPr>
            <a:r>
              <a:rPr lang="en-US" sz="2800" dirty="0"/>
              <a:t>Private Bills—very rare</a:t>
            </a:r>
          </a:p>
          <a:p>
            <a:pPr eaLnBrk="1" hangingPunct="1">
              <a:lnSpc>
                <a:spcPct val="90000"/>
              </a:lnSpc>
              <a:defRPr/>
            </a:pPr>
            <a:r>
              <a:rPr lang="en-US" sz="2800" dirty="0"/>
              <a:t>MAVNI, Military Accessions Vital to the National </a:t>
            </a:r>
          </a:p>
          <a:p>
            <a:pPr>
              <a:lnSpc>
                <a:spcPct val="90000"/>
              </a:lnSpc>
              <a:buNone/>
              <a:defRPr/>
            </a:pPr>
            <a:r>
              <a:rPr lang="en-US" sz="2800" dirty="0"/>
              <a:t>     Interest. See </a:t>
            </a:r>
            <a:r>
              <a:rPr lang="en-US" sz="2400" u="sng" dirty="0">
                <a:hlinkClick r:id="rId3"/>
              </a:rPr>
              <a:t>http://www.defense.gov/news/mavni-fact-sheet.pdf</a:t>
            </a:r>
            <a:endParaRPr lang="en-US" sz="2800" dirty="0"/>
          </a:p>
          <a:p>
            <a:pPr eaLnBrk="1" hangingPunct="1">
              <a:lnSpc>
                <a:spcPct val="90000"/>
              </a:lnSpc>
              <a:defRPr/>
            </a:pPr>
            <a:r>
              <a:rPr lang="en-US" sz="2800" dirty="0"/>
              <a:t>Removal Proceedings</a:t>
            </a:r>
          </a:p>
          <a:p>
            <a:pPr>
              <a:lnSpc>
                <a:spcPct val="90000"/>
              </a:lnSpc>
              <a:defRPr/>
            </a:pPr>
            <a:r>
              <a:rPr lang="en-US" sz="2800" dirty="0"/>
              <a:t>Diversity Visa Lottery: </a:t>
            </a:r>
            <a:r>
              <a:rPr lang="en-US" sz="2800" dirty="0">
                <a:solidFill>
                  <a:srgbClr val="FF0000"/>
                </a:solidFill>
              </a:rPr>
              <a:t>only</a:t>
            </a:r>
            <a:r>
              <a:rPr lang="en-US" sz="2800" dirty="0"/>
              <a:t> apply at </a:t>
            </a:r>
            <a:r>
              <a:rPr lang="en-US" sz="2800" dirty="0">
                <a:solidFill>
                  <a:srgbClr val="00B050"/>
                </a:solidFill>
                <a:hlinkClick r:id="rId4"/>
              </a:rPr>
              <a:t>www.travel.state.gov</a:t>
            </a:r>
            <a:r>
              <a:rPr lang="en-US" sz="2800" dirty="0">
                <a:solidFill>
                  <a:srgbClr val="00B050"/>
                </a:solidFill>
              </a:rPr>
              <a:t>. </a:t>
            </a:r>
            <a:endParaRPr lang="en-US" sz="2800" dirty="0">
              <a:solidFill>
                <a:srgbClr val="FF0000"/>
              </a:solidFill>
            </a:endParaRPr>
          </a:p>
          <a:p>
            <a:pPr eaLnBrk="1" hangingPunct="1">
              <a:lnSpc>
                <a:spcPct val="90000"/>
              </a:lnSpc>
              <a:defRPr/>
            </a:pPr>
            <a:endParaRPr lang="en-US" sz="2800"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Countries of Birth NOT eligible for last lottery, </a:t>
            </a:r>
            <a:r>
              <a:rPr lang="en-US" sz="3600" dirty="0">
                <a:solidFill>
                  <a:srgbClr val="FF0000"/>
                </a:solidFill>
              </a:rPr>
              <a:t>unless spouse born elsewhere:</a:t>
            </a:r>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dirty="0"/>
              <a:t>    </a:t>
            </a:r>
            <a:r>
              <a:rPr lang="en-US" b="1" dirty="0"/>
              <a:t>BANGLADESH, BRAZIL, CANADA, CHINA (mainland-born), COLOMBIA, DOMINICAN REPUBLIC, ECUADOR, EL SALVADOR, HAITI, INDIA, JAMAICA, MEXICO, NIGERIA, PAKISTAN, PERU, PHILIPPINES, SOUTH KOREA, UNITED KINGDOM (except Northern Ireland) and its dependent territories, and VIETNAM. </a:t>
            </a:r>
          </a:p>
          <a:p>
            <a:pPr>
              <a:buNone/>
            </a:pPr>
            <a:r>
              <a:rPr lang="en-US" b="1" dirty="0"/>
              <a:t> </a:t>
            </a:r>
            <a:endParaRPr lang="en-US"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Based Immigration</a:t>
            </a:r>
          </a:p>
        </p:txBody>
      </p:sp>
      <p:sp>
        <p:nvSpPr>
          <p:cNvPr id="3" name="Content Placeholder 2"/>
          <p:cNvSpPr>
            <a:spLocks noGrp="1"/>
          </p:cNvSpPr>
          <p:nvPr>
            <p:ph idx="1"/>
          </p:nvPr>
        </p:nvSpPr>
        <p:spPr/>
        <p:txBody>
          <a:bodyPr>
            <a:normAutofit/>
          </a:bodyPr>
          <a:lstStyle/>
          <a:p>
            <a:r>
              <a:rPr lang="en-US" dirty="0"/>
              <a:t>Generally must have full time permanent job offer. Only exceptions, National Interest Waiver, Alien of Extraordinary Ability.</a:t>
            </a:r>
          </a:p>
          <a:p>
            <a:r>
              <a:rPr lang="en-US" dirty="0"/>
              <a:t>First step is generally labor certification (LC). Only NIW, Extraordinary Ability, Outstanding Professor/Researcher, Aliens of Exceptional Ability, Nurses, PT’s can avoid LC.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exempt from LC?</a:t>
            </a:r>
          </a:p>
        </p:txBody>
      </p:sp>
      <p:sp>
        <p:nvSpPr>
          <p:cNvPr id="3" name="Content Placeholder 2"/>
          <p:cNvSpPr>
            <a:spLocks noGrp="1"/>
          </p:cNvSpPr>
          <p:nvPr>
            <p:ph idx="1"/>
          </p:nvPr>
        </p:nvSpPr>
        <p:spPr/>
        <p:txBody>
          <a:bodyPr>
            <a:normAutofit fontScale="92500"/>
          </a:bodyPr>
          <a:lstStyle/>
          <a:p>
            <a:r>
              <a:rPr lang="en-US" dirty="0">
                <a:solidFill>
                  <a:srgbClr val="FF0000"/>
                </a:solidFill>
              </a:rPr>
              <a:t>National Interest Waiver: </a:t>
            </a:r>
            <a:r>
              <a:rPr lang="en-US" dirty="0"/>
              <a:t>activity must be in national interest, affect whole country, applicant must have some achievements; may self sponsor.</a:t>
            </a:r>
          </a:p>
          <a:p>
            <a:r>
              <a:rPr lang="en-US" dirty="0">
                <a:solidFill>
                  <a:srgbClr val="FF0000"/>
                </a:solidFill>
              </a:rPr>
              <a:t>Extraordinary ability:</a:t>
            </a:r>
            <a:r>
              <a:rPr lang="en-US" dirty="0"/>
              <a:t> Must have “risen to very top of field of endeavor”; may self sponsor.</a:t>
            </a:r>
          </a:p>
          <a:p>
            <a:r>
              <a:rPr lang="en-US" dirty="0">
                <a:solidFill>
                  <a:srgbClr val="FF0000"/>
                </a:solidFill>
              </a:rPr>
              <a:t>Outstanding Professor/Researcher:</a:t>
            </a:r>
            <a:r>
              <a:rPr lang="en-US" dirty="0"/>
              <a:t> must have tenure track or permanent job offer; three years experience, be of “international renown”. </a:t>
            </a:r>
          </a:p>
        </p:txBody>
      </p:sp>
    </p:spTree>
    <p:extLst>
      <p:ext uri="{BB962C8B-B14F-4D97-AF65-F5344CB8AC3E}">
        <p14:creationId xmlns:p14="http://schemas.microsoft.com/office/powerpoint/2010/main" val="4264790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Steps in EB PR</a:t>
            </a:r>
          </a:p>
        </p:txBody>
      </p:sp>
      <p:sp>
        <p:nvSpPr>
          <p:cNvPr id="3" name="Content Placeholder 2"/>
          <p:cNvSpPr>
            <a:spLocks noGrp="1"/>
          </p:cNvSpPr>
          <p:nvPr>
            <p:ph idx="1"/>
          </p:nvPr>
        </p:nvSpPr>
        <p:spPr>
          <a:xfrm>
            <a:off x="381000" y="1600200"/>
            <a:ext cx="8305800" cy="4525963"/>
          </a:xfrm>
        </p:spPr>
        <p:txBody>
          <a:bodyPr>
            <a:normAutofit/>
          </a:bodyPr>
          <a:lstStyle/>
          <a:p>
            <a:r>
              <a:rPr lang="en-US" sz="4400" dirty="0">
                <a:solidFill>
                  <a:schemeClr val="accent1">
                    <a:lumMod val="50000"/>
                  </a:schemeClr>
                </a:solidFill>
              </a:rPr>
              <a:t>Labor Certification </a:t>
            </a:r>
            <a:r>
              <a:rPr lang="en-US" sz="4400" dirty="0">
                <a:solidFill>
                  <a:srgbClr val="FF0000"/>
                </a:solidFill>
              </a:rPr>
              <a:t>+ </a:t>
            </a:r>
            <a:r>
              <a:rPr lang="en-US" sz="4400" dirty="0">
                <a:solidFill>
                  <a:schemeClr val="accent1">
                    <a:lumMod val="50000"/>
                  </a:schemeClr>
                </a:solidFill>
              </a:rPr>
              <a:t>Employer Petition </a:t>
            </a:r>
            <a:r>
              <a:rPr lang="en-US" sz="4400" dirty="0">
                <a:solidFill>
                  <a:srgbClr val="FF0000"/>
                </a:solidFill>
              </a:rPr>
              <a:t>+ </a:t>
            </a:r>
            <a:r>
              <a:rPr lang="en-US" sz="4400" dirty="0">
                <a:solidFill>
                  <a:schemeClr val="accent1">
                    <a:lumMod val="50000"/>
                  </a:schemeClr>
                </a:solidFill>
              </a:rPr>
              <a:t>Adjustment of Status, </a:t>
            </a:r>
            <a:r>
              <a:rPr lang="en-US" sz="4400" dirty="0">
                <a:solidFill>
                  <a:srgbClr val="FF0000"/>
                </a:solidFill>
              </a:rPr>
              <a:t>OR</a:t>
            </a:r>
          </a:p>
          <a:p>
            <a:r>
              <a:rPr lang="en-US" sz="4400" dirty="0">
                <a:solidFill>
                  <a:schemeClr val="accent1">
                    <a:lumMod val="50000"/>
                  </a:schemeClr>
                </a:solidFill>
              </a:rPr>
              <a:t>If exempt from Labor Certification</a:t>
            </a:r>
            <a:r>
              <a:rPr lang="en-US" sz="4400" dirty="0">
                <a:solidFill>
                  <a:srgbClr val="FF0000"/>
                </a:solidFill>
              </a:rPr>
              <a:t> = </a:t>
            </a:r>
            <a:r>
              <a:rPr lang="en-US" sz="4400" dirty="0">
                <a:solidFill>
                  <a:schemeClr val="accent1">
                    <a:lumMod val="50000"/>
                  </a:schemeClr>
                </a:solidFill>
              </a:rPr>
              <a:t>Employer Petition</a:t>
            </a:r>
            <a:r>
              <a:rPr lang="en-US" sz="4400" dirty="0">
                <a:solidFill>
                  <a:srgbClr val="FF0000"/>
                </a:solidFill>
              </a:rPr>
              <a:t> +</a:t>
            </a:r>
            <a:r>
              <a:rPr lang="en-US" sz="4400" dirty="0">
                <a:solidFill>
                  <a:schemeClr val="accent1">
                    <a:lumMod val="50000"/>
                  </a:schemeClr>
                </a:solidFill>
              </a:rPr>
              <a:t> Adjustment of Status</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3987523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990600"/>
            <a:ext cx="9144000" cy="4495800"/>
          </a:xfrm>
        </p:spPr>
        <p:txBody>
          <a:bodyPr>
            <a:normAutofit fontScale="92500" lnSpcReduction="10000"/>
          </a:bodyPr>
          <a:lstStyle/>
          <a:p>
            <a:pPr marL="533400" indent="-533400">
              <a:lnSpc>
                <a:spcPct val="90000"/>
              </a:lnSpc>
              <a:buNone/>
              <a:defRPr/>
            </a:pPr>
            <a:endParaRPr lang="en-US" sz="1800" dirty="0"/>
          </a:p>
          <a:p>
            <a:pPr marL="914400" lvl="1" indent="-457200" eaLnBrk="1" hangingPunct="1">
              <a:lnSpc>
                <a:spcPct val="90000"/>
              </a:lnSpc>
              <a:buFont typeface="Tahoma" pitchFamily="34" charset="0"/>
              <a:buNone/>
              <a:defRPr/>
            </a:pPr>
            <a:r>
              <a:rPr lang="en-US" sz="1800" dirty="0"/>
              <a:t>1. </a:t>
            </a:r>
            <a:r>
              <a:rPr lang="en-US" sz="1800" dirty="0">
                <a:solidFill>
                  <a:srgbClr val="FF0000"/>
                </a:solidFill>
              </a:rPr>
              <a:t> Labor certification</a:t>
            </a:r>
          </a:p>
          <a:p>
            <a:pPr marL="1295400" lvl="2" indent="-381000" eaLnBrk="1" hangingPunct="1">
              <a:lnSpc>
                <a:spcPct val="90000"/>
              </a:lnSpc>
              <a:defRPr/>
            </a:pPr>
            <a:r>
              <a:rPr lang="en-US" sz="1800" dirty="0"/>
              <a:t>Employer advertises position to “test the labor market” </a:t>
            </a:r>
          </a:p>
          <a:p>
            <a:pPr marL="1714500" lvl="3" indent="-342900" eaLnBrk="1" hangingPunct="1">
              <a:lnSpc>
                <a:spcPct val="90000"/>
              </a:lnSpc>
              <a:defRPr/>
            </a:pPr>
            <a:r>
              <a:rPr lang="en-US" sz="1800" dirty="0"/>
              <a:t>Several forms of advertisement required</a:t>
            </a:r>
          </a:p>
          <a:p>
            <a:pPr marL="1295400" lvl="2" indent="-381000" eaLnBrk="1" hangingPunct="1">
              <a:lnSpc>
                <a:spcPct val="90000"/>
              </a:lnSpc>
              <a:defRPr/>
            </a:pPr>
            <a:r>
              <a:rPr lang="en-US" sz="1800" dirty="0"/>
              <a:t>Employer files application through PERM system (online)</a:t>
            </a:r>
          </a:p>
          <a:p>
            <a:pPr marL="1295400" lvl="2" indent="-381000" eaLnBrk="1" hangingPunct="1">
              <a:lnSpc>
                <a:spcPct val="90000"/>
              </a:lnSpc>
              <a:defRPr/>
            </a:pPr>
            <a:r>
              <a:rPr lang="en-US" sz="1800" dirty="0"/>
              <a:t>DOL approves, denies, or audits</a:t>
            </a:r>
          </a:p>
          <a:p>
            <a:pPr marL="1295400" lvl="2" indent="-381000" eaLnBrk="1" hangingPunct="1">
              <a:lnSpc>
                <a:spcPct val="90000"/>
              </a:lnSpc>
              <a:defRPr/>
            </a:pPr>
            <a:r>
              <a:rPr lang="en-US" sz="1800" dirty="0"/>
              <a:t>Employer must pay attorney’s fees and ad costs.</a:t>
            </a:r>
          </a:p>
          <a:p>
            <a:pPr marL="914400" lvl="1" indent="-457200" eaLnBrk="1" hangingPunct="1">
              <a:lnSpc>
                <a:spcPct val="90000"/>
              </a:lnSpc>
              <a:buFontTx/>
              <a:buNone/>
              <a:defRPr/>
            </a:pPr>
            <a:r>
              <a:rPr lang="en-US" sz="1800" dirty="0"/>
              <a:t>2.  </a:t>
            </a:r>
            <a:r>
              <a:rPr lang="en-US" sz="1800" dirty="0">
                <a:solidFill>
                  <a:srgbClr val="FF0000"/>
                </a:solidFill>
              </a:rPr>
              <a:t>Immigrant petition </a:t>
            </a:r>
            <a:r>
              <a:rPr lang="en-US" sz="1800" dirty="0"/>
              <a:t>(I-140) with USCIS</a:t>
            </a:r>
          </a:p>
          <a:p>
            <a:pPr marL="914400" lvl="1" indent="-457200" eaLnBrk="1" hangingPunct="1">
              <a:lnSpc>
                <a:spcPct val="90000"/>
              </a:lnSpc>
              <a:buFontTx/>
              <a:buNone/>
              <a:defRPr/>
            </a:pPr>
            <a:r>
              <a:rPr lang="en-US" sz="1800" dirty="0"/>
              <a:t>3.  </a:t>
            </a:r>
            <a:r>
              <a:rPr lang="en-US" sz="1800" dirty="0">
                <a:solidFill>
                  <a:srgbClr val="FF0000"/>
                </a:solidFill>
              </a:rPr>
              <a:t>Adjustment of Status Application</a:t>
            </a:r>
            <a:r>
              <a:rPr lang="en-US" sz="1800" dirty="0"/>
              <a:t> (I-485) with USCIS</a:t>
            </a:r>
          </a:p>
          <a:p>
            <a:pPr marL="1295400" lvl="2" indent="-381000" eaLnBrk="1" hangingPunct="1">
              <a:lnSpc>
                <a:spcPct val="90000"/>
              </a:lnSpc>
              <a:defRPr/>
            </a:pPr>
            <a:r>
              <a:rPr lang="en-US" sz="1800" dirty="0"/>
              <a:t>Must have current “priority date” on Visa Bulletin to file</a:t>
            </a:r>
          </a:p>
          <a:p>
            <a:pPr marL="1714500" lvl="3" indent="-342900" eaLnBrk="1" hangingPunct="1">
              <a:lnSpc>
                <a:spcPct val="90000"/>
              </a:lnSpc>
              <a:defRPr/>
            </a:pPr>
            <a:r>
              <a:rPr lang="en-US" sz="1800" dirty="0"/>
              <a:t>Some categories/countries backlogged, queues of several years</a:t>
            </a:r>
          </a:p>
          <a:p>
            <a:pPr marL="1295400" lvl="2" indent="-381000" eaLnBrk="1" hangingPunct="1">
              <a:lnSpc>
                <a:spcPct val="90000"/>
              </a:lnSpc>
              <a:defRPr/>
            </a:pPr>
            <a:r>
              <a:rPr lang="en-US" sz="1800" dirty="0"/>
              <a:t>If “current,” may file petition and application together (“concurrent filing”)</a:t>
            </a:r>
          </a:p>
          <a:p>
            <a:pPr marL="1295400" lvl="2" indent="-381000" eaLnBrk="1" hangingPunct="1">
              <a:lnSpc>
                <a:spcPct val="90000"/>
              </a:lnSpc>
              <a:defRPr/>
            </a:pPr>
            <a:r>
              <a:rPr lang="en-US" sz="1800" dirty="0"/>
              <a:t>Can apply for EAD and advance parole “travel document” with adjustment application</a:t>
            </a:r>
          </a:p>
          <a:p>
            <a:pPr marL="1295400" lvl="2" indent="-381000" eaLnBrk="1" hangingPunct="1">
              <a:lnSpc>
                <a:spcPct val="90000"/>
              </a:lnSpc>
              <a:defRPr/>
            </a:pPr>
            <a:r>
              <a:rPr lang="en-US" sz="1800" dirty="0"/>
              <a:t>Spouse and unmarried minor children can file AOS at same time</a:t>
            </a:r>
            <a:r>
              <a:rPr lang="en-US" sz="2200" dirty="0"/>
              <a:t>.</a:t>
            </a:r>
          </a:p>
          <a:p>
            <a:pPr marL="1295400" lvl="2" indent="-381000" eaLnBrk="1" hangingPunct="1">
              <a:lnSpc>
                <a:spcPct val="90000"/>
              </a:lnSpc>
              <a:defRPr/>
            </a:pPr>
            <a:r>
              <a:rPr lang="en-US" sz="2200" dirty="0"/>
              <a:t>Can “cross charge” to place of spouse’s birth.</a:t>
            </a:r>
          </a:p>
          <a:p>
            <a:pPr marL="495300" indent="-381000">
              <a:lnSpc>
                <a:spcPct val="90000"/>
              </a:lnSpc>
              <a:buNone/>
              <a:defRPr/>
            </a:pPr>
            <a:r>
              <a:rPr lang="en-US" sz="2000" dirty="0"/>
              <a:t>	</a:t>
            </a:r>
            <a:r>
              <a:rPr lang="en-US" sz="1800" dirty="0"/>
              <a:t>4. During entire process employee must maintain valid nonimmigrant status.</a:t>
            </a:r>
            <a:endParaRPr lang="en-US" sz="1600" dirty="0"/>
          </a:p>
        </p:txBody>
      </p:sp>
      <p:sp>
        <p:nvSpPr>
          <p:cNvPr id="3" name="Rectangle 2"/>
          <p:cNvSpPr txBox="1">
            <a:spLocks noChangeArrowheads="1"/>
          </p:cNvSpPr>
          <p:nvPr/>
        </p:nvSpPr>
        <p:spPr>
          <a:xfrm>
            <a:off x="0" y="0"/>
            <a:ext cx="8229600" cy="990600"/>
          </a:xfrm>
          <a:prstGeom prst="rect">
            <a:avLst/>
          </a:prstGeom>
        </p:spPr>
        <p:txBody>
          <a:bodyPr vert="horz" lIns="91440" tIns="45720" rIns="91440" bIns="45720"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Employment-Based PR--Steps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Has to Wait</a:t>
            </a:r>
          </a:p>
        </p:txBody>
      </p:sp>
      <p:sp>
        <p:nvSpPr>
          <p:cNvPr id="3" name="Content Placeholder 2"/>
          <p:cNvSpPr>
            <a:spLocks noGrp="1"/>
          </p:cNvSpPr>
          <p:nvPr>
            <p:ph idx="1"/>
          </p:nvPr>
        </p:nvSpPr>
        <p:spPr/>
        <p:txBody>
          <a:bodyPr/>
          <a:lstStyle/>
          <a:p>
            <a:r>
              <a:rPr lang="en-US" dirty="0"/>
              <a:t>Certain persons are subject to waiting lists and cannot file for adjustment of status until at the top of the waiting list:</a:t>
            </a:r>
          </a:p>
          <a:p>
            <a:pPr lvl="1"/>
            <a:r>
              <a:rPr lang="en-US" dirty="0"/>
              <a:t>Persons born in India or China, </a:t>
            </a:r>
            <a:r>
              <a:rPr lang="en-US" i="1" dirty="0">
                <a:solidFill>
                  <a:srgbClr val="FF0000"/>
                </a:solidFill>
              </a:rPr>
              <a:t>unless spouse born in another country.</a:t>
            </a:r>
            <a:endParaRPr lang="en-US" dirty="0">
              <a:solidFill>
                <a:schemeClr val="accent1">
                  <a:lumMod val="50000"/>
                </a:schemeClr>
              </a:solidFill>
            </a:endParaRPr>
          </a:p>
          <a:p>
            <a:pPr lvl="1"/>
            <a:r>
              <a:rPr lang="en-US" dirty="0">
                <a:solidFill>
                  <a:schemeClr val="accent1">
                    <a:lumMod val="50000"/>
                  </a:schemeClr>
                </a:solidFill>
              </a:rPr>
              <a:t>Persons whose position requires less than a Master’s degree OR a Bachelor’s plus five years experience (EB 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Residence Myths</a:t>
            </a:r>
          </a:p>
        </p:txBody>
      </p:sp>
      <p:sp>
        <p:nvSpPr>
          <p:cNvPr id="3" name="Content Placeholder 2"/>
          <p:cNvSpPr>
            <a:spLocks noGrp="1"/>
          </p:cNvSpPr>
          <p:nvPr>
            <p:ph idx="1"/>
          </p:nvPr>
        </p:nvSpPr>
        <p:spPr/>
        <p:txBody>
          <a:bodyPr>
            <a:normAutofit fontScale="92500" lnSpcReduction="20000"/>
          </a:bodyPr>
          <a:lstStyle/>
          <a:p>
            <a:pPr>
              <a:defRPr/>
            </a:pPr>
            <a:r>
              <a:rPr lang="en-US" dirty="0"/>
              <a:t>There is no such thing as “sponsorship” for permanent residence by a friend, someone with “connections”, or distant relative.</a:t>
            </a:r>
          </a:p>
          <a:p>
            <a:pPr>
              <a:defRPr/>
            </a:pPr>
            <a:r>
              <a:rPr lang="en-US" dirty="0"/>
              <a:t>Congressmen can help with PR only by sponsoring a “private bill” in the most extreme situations where no legal remedy exists. Very rare! Otherwise, only can help if case “stuck”.</a:t>
            </a:r>
          </a:p>
          <a:p>
            <a:pPr>
              <a:defRPr/>
            </a:pPr>
            <a:r>
              <a:rPr lang="en-US" dirty="0"/>
              <a:t>Other influential community members generally cannot help.</a:t>
            </a:r>
          </a:p>
          <a:p>
            <a:pPr>
              <a:defRPr/>
            </a:pPr>
            <a:r>
              <a:rPr lang="en-US" dirty="0"/>
              <a:t>Adoption does not confer immigration benefit unless </a:t>
            </a:r>
            <a:r>
              <a:rPr lang="en-US" i="1" dirty="0"/>
              <a:t>completed</a:t>
            </a:r>
            <a:r>
              <a:rPr lang="en-US" dirty="0"/>
              <a:t> while under age 16.</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Grp="1" noChangeArrowheads="1"/>
          </p:cNvSpPr>
          <p:nvPr>
            <p:ph type="body" idx="4294967295"/>
          </p:nvPr>
        </p:nvSpPr>
        <p:spPr>
          <a:xfrm>
            <a:off x="228600" y="1600200"/>
            <a:ext cx="8534400" cy="4525963"/>
          </a:xfrm>
        </p:spPr>
        <p:txBody>
          <a:bodyPr>
            <a:normAutofit/>
          </a:bodyPr>
          <a:lstStyle/>
          <a:p>
            <a:pPr eaLnBrk="1" hangingPunct="1">
              <a:lnSpc>
                <a:spcPct val="80000"/>
              </a:lnSpc>
              <a:defRPr/>
            </a:pPr>
            <a:r>
              <a:rPr lang="en-US" dirty="0"/>
              <a:t>Your career in the US after graduation should ALWAYS start with Optional Practical Training (OPT). OPT ideally acts as </a:t>
            </a:r>
            <a:r>
              <a:rPr lang="en-US" b="1" i="1" dirty="0">
                <a:solidFill>
                  <a:srgbClr val="FF0000"/>
                </a:solidFill>
              </a:rPr>
              <a:t>a bridge</a:t>
            </a:r>
            <a:r>
              <a:rPr lang="en-US" dirty="0"/>
              <a:t> between your studies and the workplace. </a:t>
            </a:r>
            <a:endParaRPr lang="en-US" b="1" i="1" dirty="0">
              <a:solidFill>
                <a:srgbClr val="FF0000"/>
              </a:solidFill>
            </a:endParaRPr>
          </a:p>
          <a:p>
            <a:pPr eaLnBrk="1" hangingPunct="1">
              <a:lnSpc>
                <a:spcPct val="80000"/>
              </a:lnSpc>
              <a:defRPr/>
            </a:pPr>
            <a:r>
              <a:rPr lang="en-US" dirty="0"/>
              <a:t>It allows you to “get your foot in the door” with a US employer without any paperwork on their part: vitally important.</a:t>
            </a:r>
          </a:p>
          <a:p>
            <a:pPr eaLnBrk="1" hangingPunct="1">
              <a:lnSpc>
                <a:spcPct val="80000"/>
              </a:lnSpc>
              <a:defRPr/>
            </a:pPr>
            <a:r>
              <a:rPr lang="en-US" dirty="0"/>
              <a:t>It allows you to try more than one job if you wish.</a:t>
            </a:r>
          </a:p>
        </p:txBody>
      </p:sp>
      <p:sp>
        <p:nvSpPr>
          <p:cNvPr id="6" name="Title 5"/>
          <p:cNvSpPr>
            <a:spLocks noGrp="1"/>
          </p:cNvSpPr>
          <p:nvPr>
            <p:ph type="title" idx="4294967295"/>
          </p:nvPr>
        </p:nvSpPr>
        <p:spPr>
          <a:xfrm>
            <a:off x="0" y="274638"/>
            <a:ext cx="8229600" cy="1143000"/>
          </a:xfrm>
        </p:spPr>
        <p:txBody>
          <a:bodyPr anchor="b" anchorCtr="0"/>
          <a:lstStyle/>
          <a:p>
            <a:pPr eaLnBrk="1" hangingPunct="1">
              <a:defRPr/>
            </a:pPr>
            <a:r>
              <a:rPr lang="en-US"/>
              <a:t>Where Do I Start?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Residence Myths</a:t>
            </a:r>
          </a:p>
        </p:txBody>
      </p:sp>
      <p:sp>
        <p:nvSpPr>
          <p:cNvPr id="3" name="Content Placeholder 2"/>
          <p:cNvSpPr>
            <a:spLocks noGrp="1"/>
          </p:cNvSpPr>
          <p:nvPr>
            <p:ph idx="1"/>
          </p:nvPr>
        </p:nvSpPr>
        <p:spPr/>
        <p:txBody>
          <a:bodyPr>
            <a:normAutofit fontScale="92500" lnSpcReduction="10000"/>
          </a:bodyPr>
          <a:lstStyle/>
          <a:p>
            <a:pPr>
              <a:defRPr/>
            </a:pPr>
            <a:r>
              <a:rPr lang="en-US" dirty="0"/>
              <a:t>The mere accrual of time spent in the US generally does not make one eligible for PR.</a:t>
            </a:r>
          </a:p>
          <a:p>
            <a:pPr>
              <a:defRPr/>
            </a:pPr>
            <a:r>
              <a:rPr lang="en-US" dirty="0"/>
              <a:t>Sponsorship by an employer or most family members does not generally result in an automatic right to remain in the US while sponsorship is ongoing; person must have independent nonimmigrant status, </a:t>
            </a:r>
            <a:r>
              <a:rPr lang="en-US" dirty="0" err="1"/>
              <a:t>eg</a:t>
            </a:r>
            <a:r>
              <a:rPr lang="en-US" dirty="0"/>
              <a:t>, F 1, H1B.</a:t>
            </a:r>
          </a:p>
          <a:p>
            <a:pPr>
              <a:defRPr/>
            </a:pPr>
            <a:r>
              <a:rPr lang="en-US" dirty="0"/>
              <a:t>Hardship, standing alone, is not a basis for PR.</a:t>
            </a:r>
          </a:p>
          <a:p>
            <a:pPr>
              <a:defRPr/>
            </a:pPr>
            <a:r>
              <a:rPr lang="en-US" dirty="0"/>
              <a:t>Country of origin is largely irrelevant in PR process.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Residence Myths</a:t>
            </a:r>
          </a:p>
        </p:txBody>
      </p:sp>
      <p:sp>
        <p:nvSpPr>
          <p:cNvPr id="3" name="Content Placeholder 2"/>
          <p:cNvSpPr>
            <a:spLocks noGrp="1"/>
          </p:cNvSpPr>
          <p:nvPr>
            <p:ph idx="1"/>
          </p:nvPr>
        </p:nvSpPr>
        <p:spPr>
          <a:xfrm>
            <a:off x="381000" y="1371600"/>
            <a:ext cx="8382000" cy="4983163"/>
          </a:xfrm>
        </p:spPr>
        <p:txBody>
          <a:bodyPr>
            <a:normAutofit/>
          </a:bodyPr>
          <a:lstStyle/>
          <a:p>
            <a:pPr>
              <a:defRPr/>
            </a:pPr>
            <a:r>
              <a:rPr lang="en-US" dirty="0"/>
              <a:t>“My friend” got a green card in two weeks (mysteriously).</a:t>
            </a:r>
          </a:p>
          <a:p>
            <a:pPr>
              <a:defRPr/>
            </a:pPr>
            <a:r>
              <a:rPr lang="en-US" dirty="0"/>
              <a:t>Fake marriages work; my friend did it! </a:t>
            </a:r>
            <a:r>
              <a:rPr lang="en-US" dirty="0">
                <a:solidFill>
                  <a:srgbClr val="FF0000"/>
                </a:solidFill>
              </a:rPr>
              <a:t>NOT!</a:t>
            </a:r>
          </a:p>
          <a:p>
            <a:pPr>
              <a:defRPr/>
            </a:pPr>
            <a:r>
              <a:rPr lang="en-US" dirty="0"/>
              <a:t>Marriage to a USC results in immediate citizenship or benefits.</a:t>
            </a:r>
          </a:p>
          <a:p>
            <a:pPr>
              <a:defRPr/>
            </a:pPr>
            <a:r>
              <a:rPr lang="en-US" dirty="0"/>
              <a:t>Having a baby in the US leads to PR (yes, in 21 years).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Maintaining Status</a:t>
            </a:r>
          </a:p>
        </p:txBody>
      </p:sp>
      <p:sp>
        <p:nvSpPr>
          <p:cNvPr id="3" name="Content Placeholder 2"/>
          <p:cNvSpPr>
            <a:spLocks noGrp="1"/>
          </p:cNvSpPr>
          <p:nvPr>
            <p:ph idx="1"/>
          </p:nvPr>
        </p:nvSpPr>
        <p:spPr>
          <a:xfrm>
            <a:off x="457200" y="1295400"/>
            <a:ext cx="8305800" cy="4830763"/>
          </a:xfrm>
        </p:spPr>
        <p:txBody>
          <a:bodyPr>
            <a:normAutofit/>
          </a:bodyPr>
          <a:lstStyle/>
          <a:p>
            <a:r>
              <a:rPr lang="en-US" dirty="0"/>
              <a:t>Merely filing an I 130 or I 140, or labor certification does not confer lawful status.</a:t>
            </a:r>
          </a:p>
          <a:p>
            <a:r>
              <a:rPr lang="en-US" dirty="0"/>
              <a:t>The person must separately maintain some lawful status if in the US while waiting for PR.</a:t>
            </a:r>
          </a:p>
          <a:p>
            <a:r>
              <a:rPr lang="en-US" dirty="0"/>
              <a:t>For students and scholars, very important to do so, as things may change while waiting (petitioner may die or divorce, job may vanish)</a:t>
            </a:r>
          </a:p>
          <a:p>
            <a:r>
              <a:rPr lang="en-US" dirty="0"/>
              <a:t>Important to apply for work authorization and advance parole as soon as eligible.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0"/>
            <a:ext cx="8839200" cy="1143000"/>
          </a:xfrm>
        </p:spPr>
        <p:txBody>
          <a:bodyPr anchor="b" anchorCtr="0"/>
          <a:lstStyle/>
          <a:p>
            <a:pPr eaLnBrk="1" hangingPunct="1">
              <a:defRPr/>
            </a:pPr>
            <a:r>
              <a:rPr lang="en-US"/>
              <a:t>Finding an Immigration Attorney</a:t>
            </a:r>
          </a:p>
        </p:txBody>
      </p:sp>
      <p:sp>
        <p:nvSpPr>
          <p:cNvPr id="25603" name="Rectangle 3"/>
          <p:cNvSpPr>
            <a:spLocks noGrp="1" noChangeArrowheads="1"/>
          </p:cNvSpPr>
          <p:nvPr>
            <p:ph type="body" idx="4294967295"/>
          </p:nvPr>
        </p:nvSpPr>
        <p:spPr>
          <a:xfrm>
            <a:off x="0" y="1219200"/>
            <a:ext cx="9144000" cy="5638800"/>
          </a:xfrm>
        </p:spPr>
        <p:txBody>
          <a:bodyPr>
            <a:normAutofit/>
          </a:bodyPr>
          <a:lstStyle/>
          <a:p>
            <a:pPr eaLnBrk="1" hangingPunct="1">
              <a:lnSpc>
                <a:spcPct val="70000"/>
              </a:lnSpc>
              <a:defRPr/>
            </a:pPr>
            <a:r>
              <a:rPr lang="en-US" sz="2400" dirty="0"/>
              <a:t>Discuss with your employer</a:t>
            </a:r>
          </a:p>
          <a:p>
            <a:pPr eaLnBrk="1" hangingPunct="1">
              <a:lnSpc>
                <a:spcPct val="70000"/>
              </a:lnSpc>
              <a:defRPr/>
            </a:pPr>
            <a:r>
              <a:rPr lang="en-US" sz="2400" dirty="0"/>
              <a:t>Ask friends, your school, and others for references</a:t>
            </a:r>
          </a:p>
          <a:p>
            <a:pPr eaLnBrk="1" hangingPunct="1">
              <a:lnSpc>
                <a:spcPct val="70000"/>
              </a:lnSpc>
              <a:defRPr/>
            </a:pPr>
            <a:r>
              <a:rPr lang="en-US" sz="2400" dirty="0">
                <a:solidFill>
                  <a:srgbClr val="FF0000"/>
                </a:solidFill>
              </a:rPr>
              <a:t>Probably a good idea to be wary of those who:</a:t>
            </a:r>
          </a:p>
          <a:p>
            <a:pPr lvl="1" eaLnBrk="1" hangingPunct="1">
              <a:lnSpc>
                <a:spcPct val="70000"/>
              </a:lnSpc>
              <a:defRPr/>
            </a:pPr>
            <a:r>
              <a:rPr lang="en-US" sz="2000" dirty="0"/>
              <a:t>Claim to be experts in immigration and other areas (divorce, injuries, etc.)</a:t>
            </a:r>
          </a:p>
          <a:p>
            <a:pPr lvl="1" eaLnBrk="1" hangingPunct="1">
              <a:lnSpc>
                <a:spcPct val="70000"/>
              </a:lnSpc>
              <a:defRPr/>
            </a:pPr>
            <a:r>
              <a:rPr lang="en-US" sz="2000" dirty="0"/>
              <a:t>Have little or no experience with students or exchange visitors (you are subject to complex rules)</a:t>
            </a:r>
          </a:p>
          <a:p>
            <a:pPr lvl="1" eaLnBrk="1" hangingPunct="1">
              <a:lnSpc>
                <a:spcPct val="70000"/>
              </a:lnSpc>
              <a:defRPr/>
            </a:pPr>
            <a:r>
              <a:rPr lang="en-US" sz="2000" dirty="0"/>
              <a:t>Offer a guaranteed result or offer to charge you only if they are successful</a:t>
            </a:r>
          </a:p>
          <a:p>
            <a:pPr lvl="1" eaLnBrk="1" hangingPunct="1">
              <a:lnSpc>
                <a:spcPct val="70000"/>
              </a:lnSpc>
              <a:defRPr/>
            </a:pPr>
            <a:r>
              <a:rPr lang="en-US" sz="2000" dirty="0"/>
              <a:t>Will not agree to a “flat fee” (unless your case is unusual or complex)</a:t>
            </a:r>
          </a:p>
          <a:p>
            <a:pPr lvl="1" eaLnBrk="1" hangingPunct="1">
              <a:lnSpc>
                <a:spcPct val="70000"/>
              </a:lnSpc>
              <a:defRPr/>
            </a:pPr>
            <a:r>
              <a:rPr lang="en-US" sz="2000" dirty="0"/>
              <a:t>Are not familiar to anyone else, especially your advisor</a:t>
            </a:r>
          </a:p>
          <a:p>
            <a:pPr lvl="1" eaLnBrk="1" hangingPunct="1">
              <a:lnSpc>
                <a:spcPct val="70000"/>
              </a:lnSpc>
              <a:defRPr/>
            </a:pPr>
            <a:r>
              <a:rPr lang="en-US" sz="2000" dirty="0"/>
              <a:t>Are unusually cheap or promise results different from other lawyers you consult</a:t>
            </a:r>
          </a:p>
          <a:p>
            <a:pPr lvl="1" eaLnBrk="1" hangingPunct="1">
              <a:lnSpc>
                <a:spcPct val="70000"/>
              </a:lnSpc>
              <a:defRPr/>
            </a:pPr>
            <a:r>
              <a:rPr lang="en-US" sz="2000" dirty="0"/>
              <a:t>Who ask you to sign things that are not true, or without reading them first (fraud carries permanent and possibly criminal penalties)</a:t>
            </a:r>
          </a:p>
          <a:p>
            <a:pPr lvl="1" eaLnBrk="1" hangingPunct="1">
              <a:lnSpc>
                <a:spcPct val="70000"/>
              </a:lnSpc>
              <a:defRPr/>
            </a:pPr>
            <a:r>
              <a:rPr lang="en-US" sz="2000" dirty="0"/>
              <a:t>Who don’t call you back or don’t send you copies of their work on your behalf</a:t>
            </a:r>
          </a:p>
          <a:p>
            <a:pPr lvl="1" eaLnBrk="1" hangingPunct="1">
              <a:lnSpc>
                <a:spcPct val="70000"/>
              </a:lnSpc>
              <a:defRPr/>
            </a:pPr>
            <a:r>
              <a:rPr lang="en-US" sz="2000" dirty="0"/>
              <a:t>Are of interest to you </a:t>
            </a:r>
            <a:r>
              <a:rPr lang="en-US" sz="2000" b="1" i="1" dirty="0"/>
              <a:t>only</a:t>
            </a:r>
            <a:r>
              <a:rPr lang="en-US" sz="2000" dirty="0"/>
              <a:t> because they speak your language or are from your country</a:t>
            </a:r>
          </a:p>
          <a:p>
            <a:pPr lvl="1" eaLnBrk="1" hangingPunct="1">
              <a:lnSpc>
                <a:spcPct val="70000"/>
              </a:lnSpc>
              <a:defRPr/>
            </a:pPr>
            <a:r>
              <a:rPr lang="en-US" sz="2000" dirty="0"/>
              <a:t>Are of interest to you </a:t>
            </a:r>
            <a:r>
              <a:rPr lang="en-US" sz="2000" b="1" i="1" dirty="0"/>
              <a:t>only</a:t>
            </a:r>
            <a:r>
              <a:rPr lang="en-US" sz="2000" dirty="0"/>
              <a:t> because they have an office near you</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28600"/>
            <a:ext cx="7772400" cy="1470025"/>
          </a:xfrm>
        </p:spPr>
        <p:txBody>
          <a:bodyPr/>
          <a:lstStyle/>
          <a:p>
            <a:pPr eaLnBrk="1" hangingPunct="1"/>
            <a:r>
              <a:rPr lang="en-US" sz="5400"/>
              <a:t>About the Speaker</a:t>
            </a:r>
            <a:endParaRPr lang="en-US" sz="6000"/>
          </a:p>
        </p:txBody>
      </p:sp>
      <p:sp>
        <p:nvSpPr>
          <p:cNvPr id="2052" name="Subtitle 2"/>
          <p:cNvSpPr>
            <a:spLocks noGrp="1"/>
          </p:cNvSpPr>
          <p:nvPr>
            <p:ph type="subTitle" idx="1"/>
          </p:nvPr>
        </p:nvSpPr>
        <p:spPr>
          <a:xfrm>
            <a:off x="2590800" y="1600200"/>
            <a:ext cx="6324600" cy="4953000"/>
          </a:xfrm>
        </p:spPr>
        <p:txBody>
          <a:bodyPr/>
          <a:lstStyle/>
          <a:p>
            <a:pPr algn="l" eaLnBrk="1" hangingPunct="1">
              <a:lnSpc>
                <a:spcPct val="80000"/>
              </a:lnSpc>
            </a:pPr>
            <a:r>
              <a:rPr lang="en-US" sz="1500" b="1" dirty="0">
                <a:solidFill>
                  <a:schemeClr val="tx1"/>
                </a:solidFill>
              </a:rPr>
              <a:t>David Ware</a:t>
            </a:r>
            <a:r>
              <a:rPr lang="en-US" sz="1500" dirty="0">
                <a:solidFill>
                  <a:schemeClr val="tx1"/>
                </a:solidFill>
              </a:rPr>
              <a:t> </a:t>
            </a:r>
            <a:r>
              <a:rPr lang="en-US" sz="1500">
                <a:solidFill>
                  <a:schemeClr val="tx1"/>
                </a:solidFill>
              </a:rPr>
              <a:t>has over 34 </a:t>
            </a:r>
            <a:r>
              <a:rPr lang="en-US" sz="1500" dirty="0">
                <a:solidFill>
                  <a:schemeClr val="tx1"/>
                </a:solidFill>
              </a:rPr>
              <a:t>years experience in representing universities and their students, faculty, and staff, as well as companies and individuals. His firm is one of only a handful in the nation with a consistent focus on academia, while also handling business, family, removal, asylum, and nationality cases. He has for many years been selected to the Bar Register of Preeminent Lawyers, and has been selected as one of the Best Lawyers in America since 2000. For ten years, Mr. Ware has been selected as among the top immigration attorneys in Louisiana by New Orleans Magazine, and in 2005 and 2008, City Business Magazine selected him as one of the top 50 “Leaders in Law” in Louisiana, the only immigration attorney so chosen.  In 2008, he was elected to Who’s Who International’s Top Corporate Immigration Attorneys – one of only 300 in the US and the only in Louisiana.  Mr. Ware is a recognized leader among immigration attorneys in practice areas of interest to universities, and he currently serves as a mentor in these areas for other immigration attorneys through AILA.  He has been active in NAFSA since 1985.  In addition to holding several AILA and NAFSA leadership positions, he has received numerous awards for outstanding service to NAFSA. He regularly serves as an expert speaker and author for both AILA and NAFSA national and regional conferences, and at the meetings of other academically-oriented organizations such as NACUA, AIEA and the Federal Bar Assn. He serves on the NACUA Notes Editorial Board, as well on AILA’s Department of Labor and Healthcare Liaison Committees.</a:t>
            </a:r>
          </a:p>
        </p:txBody>
      </p:sp>
      <p:grpSp>
        <p:nvGrpSpPr>
          <p:cNvPr id="2" name="Group 8"/>
          <p:cNvGrpSpPr>
            <a:grpSpLocks noChangeAspect="1"/>
          </p:cNvGrpSpPr>
          <p:nvPr/>
        </p:nvGrpSpPr>
        <p:grpSpPr bwMode="auto">
          <a:xfrm>
            <a:off x="0" y="1905000"/>
            <a:ext cx="3124200" cy="4953000"/>
            <a:chOff x="0" y="1200"/>
            <a:chExt cx="1968" cy="3120"/>
          </a:xfrm>
        </p:grpSpPr>
        <p:sp>
          <p:nvSpPr>
            <p:cNvPr id="2053" name="AutoShape 7"/>
            <p:cNvSpPr>
              <a:spLocks noChangeAspect="1" noChangeArrowheads="1" noTextEdit="1"/>
            </p:cNvSpPr>
            <p:nvPr/>
          </p:nvSpPr>
          <p:spPr bwMode="auto">
            <a:xfrm>
              <a:off x="0" y="1200"/>
              <a:ext cx="1968" cy="3120"/>
            </a:xfrm>
            <a:prstGeom prst="rect">
              <a:avLst/>
            </a:prstGeom>
            <a:noFill/>
            <a:ln w="9525">
              <a:noFill/>
              <a:miter lim="800000"/>
              <a:headEnd/>
              <a:tailEnd/>
            </a:ln>
          </p:spPr>
          <p:txBody>
            <a:bodyPr/>
            <a:lstStyle/>
            <a:p>
              <a:endParaRPr lang="en-US"/>
            </a:p>
          </p:txBody>
        </p:sp>
        <p:pic>
          <p:nvPicPr>
            <p:cNvPr id="2054"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200"/>
              <a:ext cx="1970" cy="3122"/>
            </a:xfrm>
            <a:prstGeom prst="rect">
              <a:avLst/>
            </a:prstGeom>
            <a:noFill/>
            <a:ln w="9525">
              <a:noFill/>
              <a:miter lim="800000"/>
              <a:headEnd/>
              <a:tailEnd/>
            </a:ln>
          </p:spPr>
        </p:pic>
      </p:grpSp>
    </p:spTree>
    <p:extLst>
      <p:ext uri="{BB962C8B-B14F-4D97-AF65-F5344CB8AC3E}">
        <p14:creationId xmlns:p14="http://schemas.microsoft.com/office/powerpoint/2010/main" val="1301279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chor="b" anchorCtr="0"/>
          <a:lstStyle/>
          <a:p>
            <a:pPr eaLnBrk="1" hangingPunct="1">
              <a:defRPr/>
            </a:pPr>
            <a:r>
              <a:rPr lang="en-US" sz="4000" dirty="0"/>
              <a:t>QUESTIONS?</a:t>
            </a:r>
          </a:p>
        </p:txBody>
      </p:sp>
      <p:sp>
        <p:nvSpPr>
          <p:cNvPr id="5" name="Content Placeholder 4"/>
          <p:cNvSpPr>
            <a:spLocks noGrp="1"/>
          </p:cNvSpPr>
          <p:nvPr>
            <p:ph sz="half" idx="1"/>
          </p:nvPr>
        </p:nvSpPr>
        <p:spPr>
          <a:xfrm>
            <a:off x="457200" y="1371600"/>
            <a:ext cx="4038600" cy="5181600"/>
          </a:xfrm>
        </p:spPr>
        <p:txBody>
          <a:bodyPr>
            <a:normAutofit fontScale="92500" lnSpcReduction="20000"/>
          </a:bodyPr>
          <a:lstStyle/>
          <a:p>
            <a:pPr marL="411163" indent="-411163" algn="ctr" eaLnBrk="1" hangingPunct="1">
              <a:lnSpc>
                <a:spcPct val="80000"/>
              </a:lnSpc>
              <a:buClr>
                <a:srgbClr val="F9F9F9"/>
              </a:buClr>
              <a:buFont typeface="Wingdings 2" pitchFamily="18" charset="2"/>
              <a:buNone/>
              <a:defRPr/>
            </a:pPr>
            <a:r>
              <a:rPr lang="en-US" sz="3600" dirty="0">
                <a:solidFill>
                  <a:srgbClr val="92D050"/>
                </a:solidFill>
              </a:rPr>
              <a:t>¿</a:t>
            </a:r>
            <a:r>
              <a:rPr lang="en-US" sz="3600" dirty="0" err="1">
                <a:solidFill>
                  <a:srgbClr val="92D050"/>
                </a:solidFill>
              </a:rPr>
              <a:t>Preguntas</a:t>
            </a:r>
            <a:r>
              <a:rPr lang="en-US" sz="3600" dirty="0">
                <a:solidFill>
                  <a:srgbClr val="92D050"/>
                </a:solidFill>
              </a:rPr>
              <a:t>?</a:t>
            </a:r>
          </a:p>
          <a:p>
            <a:pPr marL="411163" indent="-411163" algn="ctr" eaLnBrk="1" hangingPunct="1">
              <a:lnSpc>
                <a:spcPct val="80000"/>
              </a:lnSpc>
              <a:buClr>
                <a:srgbClr val="F9F9F9"/>
              </a:buClr>
              <a:buFont typeface="Wingdings 2" pitchFamily="18" charset="2"/>
              <a:buNone/>
              <a:defRPr/>
            </a:pPr>
            <a:r>
              <a:rPr lang="en-US" sz="3600" dirty="0" err="1">
                <a:solidFill>
                  <a:srgbClr val="FF0000"/>
                </a:solidFill>
              </a:rPr>
              <a:t>Domande</a:t>
            </a:r>
            <a:r>
              <a:rPr lang="en-US" sz="3600" dirty="0">
                <a:solidFill>
                  <a:srgbClr val="FF0000"/>
                </a:solidFill>
              </a:rPr>
              <a:t>?</a:t>
            </a:r>
          </a:p>
          <a:p>
            <a:pPr marL="411163" indent="-411163" algn="ctr">
              <a:lnSpc>
                <a:spcPct val="80000"/>
              </a:lnSpc>
              <a:buClr>
                <a:srgbClr val="F9F9F9"/>
              </a:buClr>
              <a:buNone/>
              <a:defRPr/>
            </a:pPr>
            <a:r>
              <a:rPr lang="en-US" sz="3600" dirty="0" err="1">
                <a:solidFill>
                  <a:srgbClr val="7030A0"/>
                </a:solidFill>
              </a:rPr>
              <a:t>Câu</a:t>
            </a:r>
            <a:r>
              <a:rPr lang="en-US" sz="3600" dirty="0">
                <a:solidFill>
                  <a:srgbClr val="7030A0"/>
                </a:solidFill>
              </a:rPr>
              <a:t> </a:t>
            </a:r>
            <a:r>
              <a:rPr lang="en-US" sz="3600" dirty="0" err="1">
                <a:solidFill>
                  <a:srgbClr val="7030A0"/>
                </a:solidFill>
              </a:rPr>
              <a:t>hòi</a:t>
            </a:r>
            <a:r>
              <a:rPr lang="en-US" sz="3600" dirty="0">
                <a:solidFill>
                  <a:srgbClr val="7030A0"/>
                </a:solidFill>
              </a:rPr>
              <a:t>?</a:t>
            </a:r>
          </a:p>
          <a:p>
            <a:pPr marL="411163" indent="-411163" algn="ctr" eaLnBrk="1" hangingPunct="1">
              <a:lnSpc>
                <a:spcPct val="80000"/>
              </a:lnSpc>
              <a:buClr>
                <a:srgbClr val="F9F9F9"/>
              </a:buClr>
              <a:buFont typeface="Wingdings 2" pitchFamily="18" charset="2"/>
              <a:buNone/>
              <a:defRPr/>
            </a:pPr>
            <a:r>
              <a:rPr lang="en-US" sz="3600" dirty="0" err="1">
                <a:solidFill>
                  <a:srgbClr val="00B0F0"/>
                </a:solidFill>
              </a:rPr>
              <a:t>Fragen</a:t>
            </a:r>
            <a:r>
              <a:rPr lang="en-US" sz="3600" dirty="0">
                <a:solidFill>
                  <a:srgbClr val="00B0F0"/>
                </a:solidFill>
              </a:rPr>
              <a:t>?</a:t>
            </a:r>
          </a:p>
          <a:p>
            <a:pPr marL="411163" indent="-411163" algn="ctr" eaLnBrk="1" hangingPunct="1">
              <a:lnSpc>
                <a:spcPct val="80000"/>
              </a:lnSpc>
              <a:buClr>
                <a:srgbClr val="F9F9F9"/>
              </a:buClr>
              <a:buFont typeface="Wingdings 2" pitchFamily="18" charset="2"/>
              <a:buNone/>
              <a:defRPr/>
            </a:pPr>
            <a:r>
              <a:rPr lang="en-US" sz="3600" dirty="0" err="1">
                <a:solidFill>
                  <a:srgbClr val="FFC000"/>
                </a:solidFill>
              </a:rPr>
              <a:t>Preguntes</a:t>
            </a:r>
            <a:r>
              <a:rPr lang="en-US" sz="3600" dirty="0">
                <a:solidFill>
                  <a:srgbClr val="FFC000"/>
                </a:solidFill>
              </a:rPr>
              <a:t>?</a:t>
            </a:r>
          </a:p>
          <a:p>
            <a:pPr marL="411163" indent="-411163" algn="ctr" eaLnBrk="1" hangingPunct="1">
              <a:lnSpc>
                <a:spcPct val="80000"/>
              </a:lnSpc>
              <a:buClr>
                <a:srgbClr val="F9F9F9"/>
              </a:buClr>
              <a:buFont typeface="Wingdings 2" pitchFamily="18" charset="2"/>
              <a:buNone/>
              <a:defRPr/>
            </a:pPr>
            <a:r>
              <a:rPr lang="en-US" sz="3600" dirty="0" err="1">
                <a:solidFill>
                  <a:srgbClr val="81BE7C"/>
                </a:solidFill>
              </a:rPr>
              <a:t>Savāla</a:t>
            </a:r>
            <a:r>
              <a:rPr lang="en-US" sz="3600" dirty="0">
                <a:solidFill>
                  <a:srgbClr val="81BE7C"/>
                </a:solidFill>
              </a:rPr>
              <a:t>?</a:t>
            </a:r>
          </a:p>
          <a:p>
            <a:pPr marL="411163" indent="-411163" algn="ctr" eaLnBrk="1" hangingPunct="1">
              <a:lnSpc>
                <a:spcPct val="80000"/>
              </a:lnSpc>
              <a:buClr>
                <a:srgbClr val="F9F9F9"/>
              </a:buClr>
              <a:buFont typeface="Wingdings 2" pitchFamily="18" charset="2"/>
              <a:buNone/>
              <a:defRPr/>
            </a:pPr>
            <a:r>
              <a:rPr lang="en-US" sz="3600" dirty="0" err="1">
                <a:solidFill>
                  <a:srgbClr val="002060"/>
                </a:solidFill>
              </a:rPr>
              <a:t>Pytannya</a:t>
            </a:r>
            <a:r>
              <a:rPr lang="en-US" sz="3600" dirty="0">
                <a:solidFill>
                  <a:srgbClr val="002060"/>
                </a:solidFill>
              </a:rPr>
              <a:t>?</a:t>
            </a:r>
          </a:p>
          <a:p>
            <a:pPr marL="411163" indent="-411163" algn="ctr" eaLnBrk="1" hangingPunct="1">
              <a:lnSpc>
                <a:spcPct val="80000"/>
              </a:lnSpc>
              <a:buClr>
                <a:srgbClr val="F9F9F9"/>
              </a:buClr>
              <a:buFont typeface="Wingdings 2" pitchFamily="18" charset="2"/>
              <a:buNone/>
              <a:defRPr/>
            </a:pPr>
            <a:r>
              <a:rPr lang="en-US" sz="3600" dirty="0" err="1">
                <a:solidFill>
                  <a:srgbClr val="441C3F"/>
                </a:solidFill>
              </a:rPr>
              <a:t>Sorular</a:t>
            </a:r>
            <a:r>
              <a:rPr lang="en-US" sz="3600" dirty="0">
                <a:solidFill>
                  <a:srgbClr val="441C3F"/>
                </a:solidFill>
              </a:rPr>
              <a:t>?</a:t>
            </a:r>
          </a:p>
          <a:p>
            <a:pPr marL="411163" indent="-411163" algn="ctr" eaLnBrk="1" hangingPunct="1">
              <a:lnSpc>
                <a:spcPct val="80000"/>
              </a:lnSpc>
              <a:buClr>
                <a:srgbClr val="F9F9F9"/>
              </a:buClr>
              <a:buFont typeface="Wingdings 2" pitchFamily="18" charset="2"/>
              <a:buNone/>
              <a:defRPr/>
            </a:pPr>
            <a:r>
              <a:rPr lang="en-US" sz="3600" dirty="0" err="1">
                <a:solidFill>
                  <a:srgbClr val="4A4316"/>
                </a:solidFill>
              </a:rPr>
              <a:t>Yŏu</a:t>
            </a:r>
            <a:r>
              <a:rPr lang="en-US" sz="3600" dirty="0">
                <a:solidFill>
                  <a:srgbClr val="4A4316"/>
                </a:solidFill>
              </a:rPr>
              <a:t> </a:t>
            </a:r>
            <a:r>
              <a:rPr lang="en-US" sz="3600" dirty="0" err="1">
                <a:solidFill>
                  <a:srgbClr val="4A4316"/>
                </a:solidFill>
              </a:rPr>
              <a:t>wèntí</a:t>
            </a:r>
            <a:r>
              <a:rPr lang="en-US" sz="3600" dirty="0">
                <a:solidFill>
                  <a:srgbClr val="4A4316"/>
                </a:solidFill>
              </a:rPr>
              <a:t> ma?</a:t>
            </a:r>
          </a:p>
          <a:p>
            <a:pPr marL="411163" indent="-411163" algn="ctr" eaLnBrk="1" hangingPunct="1">
              <a:lnSpc>
                <a:spcPct val="80000"/>
              </a:lnSpc>
              <a:buClr>
                <a:srgbClr val="F9F9F9"/>
              </a:buClr>
              <a:buFont typeface="Wingdings 2" pitchFamily="18" charset="2"/>
              <a:buNone/>
              <a:defRPr/>
            </a:pPr>
            <a:r>
              <a:rPr lang="en-US" sz="3600" dirty="0" err="1">
                <a:solidFill>
                  <a:srgbClr val="560A48"/>
                </a:solidFill>
              </a:rPr>
              <a:t>Maswali</a:t>
            </a:r>
            <a:r>
              <a:rPr lang="en-US" sz="3600" dirty="0">
                <a:solidFill>
                  <a:srgbClr val="560A48"/>
                </a:solidFill>
              </a:rPr>
              <a:t>?</a:t>
            </a:r>
          </a:p>
          <a:p>
            <a:pPr marL="411163" indent="-411163" algn="ctr" eaLnBrk="1" hangingPunct="1">
              <a:lnSpc>
                <a:spcPct val="80000"/>
              </a:lnSpc>
              <a:buClr>
                <a:srgbClr val="F9F9F9"/>
              </a:buClr>
              <a:buFont typeface="Wingdings 2" pitchFamily="18" charset="2"/>
              <a:buNone/>
              <a:defRPr/>
            </a:pPr>
            <a:r>
              <a:rPr lang="en-US" sz="3600" dirty="0" err="1">
                <a:solidFill>
                  <a:srgbClr val="FF0000"/>
                </a:solidFill>
              </a:rPr>
              <a:t>Dotazy</a:t>
            </a:r>
            <a:r>
              <a:rPr lang="en-US" sz="3600" dirty="0">
                <a:solidFill>
                  <a:srgbClr val="FF0000"/>
                </a:solidFill>
              </a:rPr>
              <a:t>?</a:t>
            </a:r>
          </a:p>
          <a:p>
            <a:pPr marL="411163" indent="-411163" algn="ctr" eaLnBrk="1" hangingPunct="1">
              <a:lnSpc>
                <a:spcPct val="80000"/>
              </a:lnSpc>
              <a:buClr>
                <a:srgbClr val="F9F9F9"/>
              </a:buClr>
              <a:buFont typeface="Wingdings 2" pitchFamily="18" charset="2"/>
              <a:buNone/>
              <a:defRPr/>
            </a:pPr>
            <a:r>
              <a:rPr lang="el-GR" sz="3600" dirty="0">
                <a:solidFill>
                  <a:srgbClr val="D557CC"/>
                </a:solidFill>
              </a:rPr>
              <a:t>Ερωτήσεις</a:t>
            </a:r>
            <a:r>
              <a:rPr lang="en-US" sz="3600" dirty="0">
                <a:solidFill>
                  <a:srgbClr val="D557CC"/>
                </a:solidFill>
              </a:rPr>
              <a:t>;</a:t>
            </a:r>
          </a:p>
        </p:txBody>
      </p:sp>
      <p:sp>
        <p:nvSpPr>
          <p:cNvPr id="6" name="Content Placeholder 5"/>
          <p:cNvSpPr>
            <a:spLocks noGrp="1"/>
          </p:cNvSpPr>
          <p:nvPr>
            <p:ph sz="half" idx="2"/>
          </p:nvPr>
        </p:nvSpPr>
        <p:spPr>
          <a:xfrm>
            <a:off x="4648200" y="1371600"/>
            <a:ext cx="4038600" cy="4953000"/>
          </a:xfrm>
        </p:spPr>
        <p:txBody>
          <a:bodyPr>
            <a:normAutofit fontScale="92500" lnSpcReduction="20000"/>
          </a:bodyPr>
          <a:lstStyle/>
          <a:p>
            <a:pPr marL="411163" indent="-411163" algn="ctr">
              <a:lnSpc>
                <a:spcPct val="80000"/>
              </a:lnSpc>
              <a:buClr>
                <a:srgbClr val="F9F9F9"/>
              </a:buClr>
              <a:buNone/>
              <a:defRPr/>
            </a:pPr>
            <a:r>
              <a:rPr lang="en-US" sz="3600" dirty="0" err="1">
                <a:solidFill>
                  <a:srgbClr val="0070C0"/>
                </a:solidFill>
              </a:rPr>
              <a:t>Vragen</a:t>
            </a:r>
            <a:r>
              <a:rPr lang="en-US" sz="3600" dirty="0">
                <a:solidFill>
                  <a:srgbClr val="0070C0"/>
                </a:solidFill>
              </a:rPr>
              <a:t>?</a:t>
            </a:r>
          </a:p>
          <a:p>
            <a:pPr marL="411163" indent="-411163" algn="ctr">
              <a:lnSpc>
                <a:spcPct val="80000"/>
              </a:lnSpc>
              <a:buClr>
                <a:srgbClr val="F9F9F9"/>
              </a:buClr>
              <a:buNone/>
              <a:defRPr/>
            </a:pPr>
            <a:r>
              <a:rPr lang="en-US" sz="3600" dirty="0" err="1">
                <a:solidFill>
                  <a:srgbClr val="C00000"/>
                </a:solidFill>
              </a:rPr>
              <a:t>Perguntas</a:t>
            </a:r>
            <a:r>
              <a:rPr lang="en-US" sz="3600" dirty="0">
                <a:solidFill>
                  <a:srgbClr val="C00000"/>
                </a:solidFill>
              </a:rPr>
              <a:t>?</a:t>
            </a:r>
          </a:p>
          <a:p>
            <a:pPr marL="411163" indent="-411163" algn="ctr">
              <a:lnSpc>
                <a:spcPct val="80000"/>
              </a:lnSpc>
              <a:buClr>
                <a:srgbClr val="F9F9F9"/>
              </a:buClr>
              <a:buNone/>
              <a:defRPr/>
            </a:pPr>
            <a:r>
              <a:rPr lang="en-US" sz="3600" dirty="0" err="1">
                <a:solidFill>
                  <a:srgbClr val="00B0F0"/>
                </a:solidFill>
              </a:rPr>
              <a:t>Shitsumon</a:t>
            </a:r>
            <a:r>
              <a:rPr lang="en-US" sz="3600" dirty="0">
                <a:solidFill>
                  <a:srgbClr val="00B0F0"/>
                </a:solidFill>
              </a:rPr>
              <a:t> </a:t>
            </a:r>
            <a:r>
              <a:rPr lang="en-US" sz="3600" dirty="0" err="1">
                <a:solidFill>
                  <a:srgbClr val="00B0F0"/>
                </a:solidFill>
              </a:rPr>
              <a:t>wa</a:t>
            </a:r>
            <a:r>
              <a:rPr lang="en-US" sz="3600" dirty="0">
                <a:solidFill>
                  <a:srgbClr val="00B0F0"/>
                </a:solidFill>
              </a:rPr>
              <a:t> </a:t>
            </a:r>
            <a:r>
              <a:rPr lang="en-US" sz="3600" dirty="0" err="1">
                <a:solidFill>
                  <a:srgbClr val="00B0F0"/>
                </a:solidFill>
              </a:rPr>
              <a:t>arimasu</a:t>
            </a:r>
            <a:r>
              <a:rPr lang="en-US" sz="3600" dirty="0">
                <a:solidFill>
                  <a:srgbClr val="00B0F0"/>
                </a:solidFill>
              </a:rPr>
              <a:t> ka?</a:t>
            </a:r>
            <a:endParaRPr lang="en-US" sz="3600" dirty="0">
              <a:solidFill>
                <a:srgbClr val="C00000"/>
              </a:solidFill>
            </a:endParaRPr>
          </a:p>
          <a:p>
            <a:pPr marL="411163" indent="-411163" algn="ctr">
              <a:lnSpc>
                <a:spcPct val="80000"/>
              </a:lnSpc>
              <a:buClr>
                <a:srgbClr val="F9F9F9"/>
              </a:buClr>
              <a:buNone/>
              <a:defRPr/>
            </a:pPr>
            <a:r>
              <a:rPr lang="en-US" sz="3600" dirty="0" err="1">
                <a:solidFill>
                  <a:srgbClr val="D557CC"/>
                </a:solidFill>
              </a:rPr>
              <a:t>Kum</a:t>
            </a:r>
            <a:r>
              <a:rPr lang="en-US" sz="3600" dirty="0">
                <a:solidFill>
                  <a:srgbClr val="D557CC"/>
                </a:solidFill>
              </a:rPr>
              <a:t> </a:t>
            </a:r>
            <a:r>
              <a:rPr lang="en-US" sz="3600" dirty="0" err="1">
                <a:solidFill>
                  <a:srgbClr val="D557CC"/>
                </a:solidFill>
              </a:rPr>
              <a:t>tum</a:t>
            </a:r>
            <a:r>
              <a:rPr lang="en-US" sz="3600" dirty="0">
                <a:solidFill>
                  <a:srgbClr val="D557CC"/>
                </a:solidFill>
              </a:rPr>
              <a:t>?</a:t>
            </a:r>
          </a:p>
          <a:p>
            <a:pPr marL="411163" indent="-411163" algn="ctr">
              <a:lnSpc>
                <a:spcPct val="80000"/>
              </a:lnSpc>
              <a:buClr>
                <a:srgbClr val="F9F9F9"/>
              </a:buClr>
              <a:buNone/>
              <a:defRPr/>
            </a:pPr>
            <a:r>
              <a:rPr lang="en-US" sz="3600" dirty="0" err="1">
                <a:solidFill>
                  <a:schemeClr val="accent1">
                    <a:lumMod val="25000"/>
                  </a:schemeClr>
                </a:solidFill>
              </a:rPr>
              <a:t>Voprosy</a:t>
            </a:r>
            <a:r>
              <a:rPr lang="en-US" sz="3600" dirty="0">
                <a:solidFill>
                  <a:schemeClr val="accent1">
                    <a:lumMod val="25000"/>
                  </a:schemeClr>
                </a:solidFill>
              </a:rPr>
              <a:t>?</a:t>
            </a:r>
          </a:p>
          <a:p>
            <a:pPr algn="ctr">
              <a:buNone/>
            </a:pPr>
            <a:r>
              <a:rPr lang="en-US" sz="3600" dirty="0" err="1"/>
              <a:t>Tanong</a:t>
            </a:r>
            <a:r>
              <a:rPr lang="en-US" sz="3600" dirty="0"/>
              <a:t>?</a:t>
            </a:r>
          </a:p>
          <a:p>
            <a:pPr algn="ctr">
              <a:buNone/>
            </a:pPr>
            <a:r>
              <a:rPr lang="en-US" sz="3600" dirty="0" err="1">
                <a:solidFill>
                  <a:srgbClr val="2E1FA1"/>
                </a:solidFill>
              </a:rPr>
              <a:t>Kesyon</a:t>
            </a:r>
            <a:r>
              <a:rPr lang="en-US" sz="3600" dirty="0">
                <a:solidFill>
                  <a:srgbClr val="2E1FA1"/>
                </a:solidFill>
              </a:rPr>
              <a:t>?</a:t>
            </a:r>
          </a:p>
          <a:p>
            <a:pPr algn="ctr">
              <a:buNone/>
            </a:pPr>
            <a:r>
              <a:rPr lang="en-US" sz="3600" dirty="0" err="1">
                <a:solidFill>
                  <a:srgbClr val="2E1FA1"/>
                </a:solidFill>
              </a:rPr>
              <a:t>Jilmun</a:t>
            </a:r>
            <a:r>
              <a:rPr lang="en-US" sz="3600" dirty="0">
                <a:solidFill>
                  <a:srgbClr val="2E1FA1"/>
                </a:solidFill>
              </a:rPr>
              <a:t>?</a:t>
            </a:r>
          </a:p>
          <a:p>
            <a:pPr algn="ctr">
              <a:buNone/>
            </a:pPr>
            <a:r>
              <a:rPr lang="en-US" sz="3600" dirty="0" err="1">
                <a:solidFill>
                  <a:srgbClr val="B48900"/>
                </a:solidFill>
              </a:rPr>
              <a:t>Kit’Khvebi</a:t>
            </a:r>
            <a:r>
              <a:rPr lang="en-US" sz="3600" dirty="0">
                <a:solidFill>
                  <a:srgbClr val="B48900"/>
                </a:solidFill>
              </a:rPr>
              <a:t>?</a:t>
            </a:r>
          </a:p>
          <a:p>
            <a:pPr algn="ctr">
              <a:buNone/>
            </a:pPr>
            <a:r>
              <a:rPr lang="en-US" sz="3600" dirty="0" err="1">
                <a:solidFill>
                  <a:srgbClr val="00B050"/>
                </a:solidFill>
              </a:rPr>
              <a:t>Kysymyksiä</a:t>
            </a:r>
            <a:r>
              <a:rPr lang="en-US" sz="3600" dirty="0">
                <a:solidFill>
                  <a:srgbClr val="00B050"/>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chor="b" anchorCtr="0"/>
          <a:lstStyle/>
          <a:p>
            <a:pPr eaLnBrk="1" hangingPunct="1">
              <a:defRPr/>
            </a:pPr>
            <a:r>
              <a:rPr lang="en-US"/>
              <a:t>Can I Skip A Step?</a:t>
            </a:r>
          </a:p>
        </p:txBody>
      </p:sp>
      <p:sp>
        <p:nvSpPr>
          <p:cNvPr id="3" name="Content Placeholder 2"/>
          <p:cNvSpPr>
            <a:spLocks noGrp="1"/>
          </p:cNvSpPr>
          <p:nvPr>
            <p:ph idx="4294967295"/>
          </p:nvPr>
        </p:nvSpPr>
        <p:spPr>
          <a:xfrm>
            <a:off x="381000" y="1600200"/>
            <a:ext cx="7848600" cy="4525963"/>
          </a:xfrm>
        </p:spPr>
        <p:txBody>
          <a:bodyPr>
            <a:normAutofit fontScale="92500" lnSpcReduction="10000"/>
          </a:bodyPr>
          <a:lstStyle/>
          <a:p>
            <a:pPr eaLnBrk="1" hangingPunct="1">
              <a:lnSpc>
                <a:spcPct val="80000"/>
              </a:lnSpc>
              <a:defRPr/>
            </a:pPr>
            <a:r>
              <a:rPr lang="en-US" dirty="0"/>
              <a:t>While in some cases it </a:t>
            </a:r>
            <a:r>
              <a:rPr lang="en-US" i="1" dirty="0"/>
              <a:t>may </a:t>
            </a:r>
            <a:r>
              <a:rPr lang="en-US" dirty="0"/>
              <a:t>be possible to proceed directly to H1B or even permanent residence without OPT, this is usually unadvisable, as the H1B could be denied, and  permanent residence almost always takes more than one year. </a:t>
            </a:r>
          </a:p>
          <a:p>
            <a:pPr eaLnBrk="1" hangingPunct="1">
              <a:lnSpc>
                <a:spcPct val="80000"/>
              </a:lnSpc>
              <a:defRPr/>
            </a:pPr>
            <a:r>
              <a:rPr lang="en-US" dirty="0"/>
              <a:t>In cases where you have no OPT available, you have been in H status during the prior six years or are offered a quota exempt job, or are offered a job in the middle of school year, going directly to H could be an option, but only after very careful consideration of strategy and options.</a:t>
            </a:r>
          </a:p>
          <a:p>
            <a:pPr eaLnBrk="1" hangingPunct="1">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533400" y="1600200"/>
            <a:ext cx="8229600" cy="4525963"/>
          </a:xfrm>
        </p:spPr>
        <p:txBody>
          <a:bodyPr/>
          <a:lstStyle/>
          <a:p>
            <a:pPr eaLnBrk="1" hangingPunct="1">
              <a:defRPr/>
            </a:pPr>
            <a:r>
              <a:rPr lang="en-US" dirty="0"/>
              <a:t>You must apply </a:t>
            </a:r>
            <a:r>
              <a:rPr lang="en-US" i="1" dirty="0"/>
              <a:t>within the 90 days before completing your program or up to 60 days after completion.</a:t>
            </a:r>
          </a:p>
          <a:p>
            <a:pPr eaLnBrk="1" hangingPunct="1">
              <a:defRPr/>
            </a:pPr>
            <a:r>
              <a:rPr lang="en-US" dirty="0"/>
              <a:t>Apply early and </a:t>
            </a:r>
            <a:r>
              <a:rPr lang="en-US" dirty="0">
                <a:solidFill>
                  <a:srgbClr val="00B050"/>
                </a:solidFill>
              </a:rPr>
              <a:t>follow school’s instructions:</a:t>
            </a:r>
            <a:r>
              <a:rPr lang="en-US" dirty="0"/>
              <a:t> all OPT must end within 14 months of program end date.</a:t>
            </a:r>
          </a:p>
          <a:p>
            <a:pPr eaLnBrk="1" hangingPunct="1">
              <a:defRPr/>
            </a:pPr>
            <a:r>
              <a:rPr lang="en-US" dirty="0"/>
              <a:t>Thus if you apply </a:t>
            </a:r>
            <a:r>
              <a:rPr lang="en-US" i="1" dirty="0">
                <a:solidFill>
                  <a:srgbClr val="FF0000"/>
                </a:solidFill>
              </a:rPr>
              <a:t>after</a:t>
            </a:r>
            <a:r>
              <a:rPr lang="en-US" i="1" dirty="0"/>
              <a:t> </a:t>
            </a:r>
            <a:r>
              <a:rPr lang="en-US" dirty="0"/>
              <a:t>completion, </a:t>
            </a:r>
            <a:r>
              <a:rPr lang="en-US" dirty="0">
                <a:solidFill>
                  <a:srgbClr val="FF0000"/>
                </a:solidFill>
              </a:rPr>
              <a:t>you may get less than one year OPT!</a:t>
            </a:r>
          </a:p>
          <a:p>
            <a:pPr eaLnBrk="1" hangingPunct="1">
              <a:lnSpc>
                <a:spcPct val="80000"/>
              </a:lnSpc>
              <a:buFont typeface="Wingdings" pitchFamily="2" charset="2"/>
              <a:buNone/>
              <a:defRPr/>
            </a:pPr>
            <a:endParaRPr lang="en-US" dirty="0"/>
          </a:p>
        </p:txBody>
      </p:sp>
      <p:sp>
        <p:nvSpPr>
          <p:cNvPr id="6" name="Title 5"/>
          <p:cNvSpPr>
            <a:spLocks noGrp="1"/>
          </p:cNvSpPr>
          <p:nvPr>
            <p:ph type="title" idx="4294967295"/>
          </p:nvPr>
        </p:nvSpPr>
        <p:spPr>
          <a:xfrm>
            <a:off x="0" y="274638"/>
            <a:ext cx="8229600" cy="1143000"/>
          </a:xfrm>
        </p:spPr>
        <p:txBody>
          <a:bodyPr anchor="b" anchorCtr="0"/>
          <a:lstStyle/>
          <a:p>
            <a:pPr eaLnBrk="1" hangingPunct="1">
              <a:defRPr/>
            </a:pPr>
            <a:r>
              <a:rPr lang="en-US"/>
              <a:t>Cross The Bridge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52400"/>
            <a:ext cx="9144000" cy="762000"/>
          </a:xfrm>
        </p:spPr>
        <p:txBody>
          <a:bodyPr anchor="b" anchorCtr="0"/>
          <a:lstStyle/>
          <a:p>
            <a:pPr eaLnBrk="1" hangingPunct="1">
              <a:defRPr/>
            </a:pPr>
            <a:r>
              <a:rPr lang="en-US"/>
              <a:t>How Do I Cross?</a:t>
            </a:r>
          </a:p>
        </p:txBody>
      </p:sp>
      <p:sp>
        <p:nvSpPr>
          <p:cNvPr id="11267" name="Rectangle 3"/>
          <p:cNvSpPr>
            <a:spLocks noGrp="1" noChangeArrowheads="1"/>
          </p:cNvSpPr>
          <p:nvPr>
            <p:ph idx="4294967295"/>
          </p:nvPr>
        </p:nvSpPr>
        <p:spPr>
          <a:xfrm>
            <a:off x="0" y="609600"/>
            <a:ext cx="9144000" cy="6248400"/>
          </a:xfrm>
        </p:spPr>
        <p:txBody>
          <a:bodyPr>
            <a:normAutofit/>
          </a:bodyPr>
          <a:lstStyle/>
          <a:p>
            <a:pPr eaLnBrk="1" hangingPunct="1">
              <a:buFontTx/>
              <a:buNone/>
              <a:defRPr/>
            </a:pPr>
            <a:endParaRPr lang="en-US" sz="2400" dirty="0"/>
          </a:p>
          <a:p>
            <a:pPr eaLnBrk="1" hangingPunct="1">
              <a:defRPr/>
            </a:pPr>
            <a:endParaRPr lang="en-US" sz="900" dirty="0"/>
          </a:p>
          <a:p>
            <a:pPr lvl="1" eaLnBrk="1" hangingPunct="1">
              <a:defRPr/>
            </a:pPr>
            <a:r>
              <a:rPr lang="en-US" sz="3200" dirty="0"/>
              <a:t>Eligible for one year of OPT for each </a:t>
            </a:r>
            <a:r>
              <a:rPr lang="en-US" sz="3200" i="1" dirty="0">
                <a:solidFill>
                  <a:srgbClr val="FF0000"/>
                </a:solidFill>
              </a:rPr>
              <a:t>higher</a:t>
            </a:r>
            <a:r>
              <a:rPr lang="en-US" sz="3200" dirty="0">
                <a:solidFill>
                  <a:srgbClr val="FF0000"/>
                </a:solidFill>
              </a:rPr>
              <a:t> </a:t>
            </a:r>
            <a:r>
              <a:rPr lang="en-US" sz="3200" dirty="0"/>
              <a:t>degree</a:t>
            </a:r>
          </a:p>
          <a:p>
            <a:pPr lvl="1" eaLnBrk="1" hangingPunct="1">
              <a:defRPr/>
            </a:pPr>
            <a:endParaRPr lang="en-US" sz="1000" dirty="0"/>
          </a:p>
          <a:p>
            <a:pPr lvl="2" eaLnBrk="1" hangingPunct="1">
              <a:defRPr/>
            </a:pPr>
            <a:r>
              <a:rPr lang="en-US" sz="2800" dirty="0"/>
              <a:t>Don’t need job offer to apply</a:t>
            </a:r>
          </a:p>
          <a:p>
            <a:pPr lvl="2" eaLnBrk="1" hangingPunct="1">
              <a:defRPr/>
            </a:pPr>
            <a:endParaRPr lang="en-US" sz="1000" dirty="0"/>
          </a:p>
          <a:p>
            <a:pPr lvl="2" eaLnBrk="1" hangingPunct="1">
              <a:defRPr/>
            </a:pPr>
            <a:r>
              <a:rPr lang="en-US" sz="2800" dirty="0"/>
              <a:t>Employment must be directly related to major field of study. </a:t>
            </a:r>
            <a:r>
              <a:rPr lang="en-US" sz="2800" dirty="0">
                <a:solidFill>
                  <a:srgbClr val="FF0000"/>
                </a:solidFill>
              </a:rPr>
              <a:t>Note: Immigration looks closely at this!</a:t>
            </a:r>
          </a:p>
          <a:p>
            <a:pPr lvl="2" eaLnBrk="1" hangingPunct="1">
              <a:defRPr/>
            </a:pPr>
            <a:endParaRPr lang="en-US" sz="1000" dirty="0"/>
          </a:p>
          <a:p>
            <a:pPr lvl="2" eaLnBrk="1" hangingPunct="1">
              <a:defRPr/>
            </a:pPr>
            <a:r>
              <a:rPr lang="en-US" sz="2800" dirty="0"/>
              <a:t>Apply by filing Form I-765 with USCIS with OPT I 20</a:t>
            </a:r>
            <a:endParaRPr lang="en-US" dirty="0"/>
          </a:p>
          <a:p>
            <a:pPr lvl="2" eaLnBrk="1" hangingPunct="1">
              <a:defRPr/>
            </a:pPr>
            <a:endParaRPr lang="en-US" sz="1000" dirty="0"/>
          </a:p>
          <a:p>
            <a:pPr lvl="3" eaLnBrk="1" hangingPunct="1">
              <a:defRPr/>
            </a:pPr>
            <a:r>
              <a:rPr lang="en-US" sz="2400" dirty="0">
                <a:solidFill>
                  <a:srgbClr val="FF0000"/>
                </a:solidFill>
              </a:rPr>
              <a:t>Apply no more than 30 days after school authorizes in SEVIS</a:t>
            </a:r>
            <a:endParaRPr lang="en-US" sz="2800" dirty="0">
              <a:solidFill>
                <a:srgbClr val="FF0000"/>
              </a:solidFill>
            </a:endParaRPr>
          </a:p>
          <a:p>
            <a:pPr lvl="2" eaLnBrk="1" hangingPunct="1">
              <a:defRPr/>
            </a:pPr>
            <a:endParaRPr lang="en-US" sz="8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STEM OPT Rule </a:t>
            </a:r>
          </a:p>
        </p:txBody>
      </p:sp>
      <p:sp>
        <p:nvSpPr>
          <p:cNvPr id="3" name="Content Placeholder 2"/>
          <p:cNvSpPr>
            <a:spLocks noGrp="1"/>
          </p:cNvSpPr>
          <p:nvPr>
            <p:ph idx="1"/>
          </p:nvPr>
        </p:nvSpPr>
        <p:spPr/>
        <p:txBody>
          <a:bodyPr>
            <a:normAutofit fontScale="85000" lnSpcReduction="20000"/>
          </a:bodyPr>
          <a:lstStyle/>
          <a:p>
            <a:r>
              <a:rPr lang="en-US" dirty="0"/>
              <a:t>Allows for possible two 24 month STEM extensions, second based on higher degree.</a:t>
            </a:r>
          </a:p>
          <a:p>
            <a:r>
              <a:rPr lang="en-US" dirty="0"/>
              <a:t>Allows for STEM extension based on prior STEM degree, not current degree program.</a:t>
            </a:r>
          </a:p>
          <a:p>
            <a:r>
              <a:rPr lang="en-US" dirty="0"/>
              <a:t>Requires training plan (Form 983) signed by both student and employer; periodic evaluation by employer. </a:t>
            </a:r>
          </a:p>
          <a:p>
            <a:r>
              <a:rPr lang="en-US" dirty="0"/>
              <a:t>Payment of competitive wage.</a:t>
            </a:r>
          </a:p>
          <a:p>
            <a:r>
              <a:rPr lang="en-US" dirty="0"/>
              <a:t>If on 17 month STEM, must apply for seven months with more than 150 days OPT remaining.</a:t>
            </a:r>
          </a:p>
          <a:p>
            <a:r>
              <a:rPr lang="en-US" dirty="0"/>
              <a:t>So, if </a:t>
            </a:r>
            <a:r>
              <a:rPr lang="en-US"/>
              <a:t>OPT ended </a:t>
            </a:r>
            <a:r>
              <a:rPr lang="en-US" dirty="0"/>
              <a:t>before October 7, you get no more months. </a:t>
            </a:r>
          </a:p>
          <a:p>
            <a:pPr marL="0" indent="0">
              <a:buNone/>
            </a:pPr>
            <a:endParaRPr lang="en-US" dirty="0"/>
          </a:p>
          <a:p>
            <a:endParaRPr lang="en-US" dirty="0"/>
          </a:p>
        </p:txBody>
      </p:sp>
    </p:spTree>
    <p:extLst>
      <p:ext uri="{BB962C8B-B14F-4D97-AF65-F5344CB8AC3E}">
        <p14:creationId xmlns:p14="http://schemas.microsoft.com/office/powerpoint/2010/main" val="4237281180"/>
      </p:ext>
    </p:extLst>
  </p:cSld>
  <p:clrMapOvr>
    <a:masterClrMapping/>
  </p:clrMapOvr>
</p:sld>
</file>

<file path=ppt/theme/theme1.xml><?xml version="1.0" encoding="utf-8"?>
<a:theme xmlns:a="http://schemas.openxmlformats.org/drawingml/2006/main" name="Export_controls on campuses_WG">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Export_controls on campuses_WG</Template>
  <TotalTime>2638</TotalTime>
  <Words>4903</Words>
  <Application>Microsoft Office PowerPoint</Application>
  <PresentationFormat>On-screen Show (4:3)</PresentationFormat>
  <Paragraphs>389</Paragraphs>
  <Slides>55</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Tahoma</vt:lpstr>
      <vt:lpstr>Wingdings</vt:lpstr>
      <vt:lpstr>Wingdings 2</vt:lpstr>
      <vt:lpstr>Export_controls on campuses_WG</vt:lpstr>
      <vt:lpstr>Post Graduation Employment Options for Students</vt:lpstr>
      <vt:lpstr>General Matters</vt:lpstr>
      <vt:lpstr>General Matters</vt:lpstr>
      <vt:lpstr>These Should Be Your Steps…</vt:lpstr>
      <vt:lpstr>Where Do I Start?</vt:lpstr>
      <vt:lpstr>Can I Skip A Step?</vt:lpstr>
      <vt:lpstr>Cross The Bridge</vt:lpstr>
      <vt:lpstr>How Do I Cross?</vt:lpstr>
      <vt:lpstr>New STEM OPT Rule </vt:lpstr>
      <vt:lpstr>While On OPT…..</vt:lpstr>
      <vt:lpstr>The Bridge Stops Here</vt:lpstr>
      <vt:lpstr>The Next Step: H1B</vt:lpstr>
      <vt:lpstr>What Are the Limitations of H1B?</vt:lpstr>
      <vt:lpstr>What Are the Employer’s Obligations?</vt:lpstr>
      <vt:lpstr>Employer’s Wage Obligation</vt:lpstr>
      <vt:lpstr>Employer’s Obligations?</vt:lpstr>
      <vt:lpstr>What Are the  Fees?</vt:lpstr>
      <vt:lpstr>Who Pays for What?</vt:lpstr>
      <vt:lpstr>What’s Filed and When?</vt:lpstr>
      <vt:lpstr>The Magic Approval</vt:lpstr>
      <vt:lpstr>The Cursed Quota</vt:lpstr>
      <vt:lpstr>Quota Statistics</vt:lpstr>
      <vt:lpstr>Who’s Exempt from Quota?</vt:lpstr>
      <vt:lpstr>So Called “cap gap” OPT</vt:lpstr>
      <vt:lpstr>Travel While In “Cap Gap”</vt:lpstr>
      <vt:lpstr>Cap Gap Example</vt:lpstr>
      <vt:lpstr>When Looking for a Job, Beware… </vt:lpstr>
      <vt:lpstr> Does This Job Require a Degree?</vt:lpstr>
      <vt:lpstr>Employers’ H1B Misconceptions</vt:lpstr>
      <vt:lpstr>Misconceptions—Trouble, Money</vt:lpstr>
      <vt:lpstr>Misconceptions--Paperwork, Salary</vt:lpstr>
      <vt:lpstr>Misconceptions—”Contract”?</vt:lpstr>
      <vt:lpstr>What About Starting My Own Business and H?</vt:lpstr>
      <vt:lpstr>Are There Alternatives to the H?</vt:lpstr>
      <vt:lpstr>Other Alternatives?</vt:lpstr>
      <vt:lpstr> Alternatives?</vt:lpstr>
      <vt:lpstr>Other Work Alternatives—DACA</vt:lpstr>
      <vt:lpstr>Temporary Protected Status-TPS</vt:lpstr>
      <vt:lpstr>What If No Job Offer in US?</vt:lpstr>
      <vt:lpstr>PowerPoint Presentation</vt:lpstr>
      <vt:lpstr>What is Permanent Residence?</vt:lpstr>
      <vt:lpstr>Routes to Permanent Residence</vt:lpstr>
      <vt:lpstr>Countries of Birth NOT eligible for last lottery, unless spouse born elsewhere:</vt:lpstr>
      <vt:lpstr>Employment Based Immigration</vt:lpstr>
      <vt:lpstr>Are you exempt from LC?</vt:lpstr>
      <vt:lpstr>General Steps in EB PR</vt:lpstr>
      <vt:lpstr>PowerPoint Presentation</vt:lpstr>
      <vt:lpstr>Who Has to Wait</vt:lpstr>
      <vt:lpstr>Permanent Residence Myths</vt:lpstr>
      <vt:lpstr>Permanent Residence Myths</vt:lpstr>
      <vt:lpstr>Permanent Residence Myths</vt:lpstr>
      <vt:lpstr>The Importance of Maintaining Status</vt:lpstr>
      <vt:lpstr>Finding an Immigration Attorney</vt:lpstr>
      <vt:lpstr>About the Speaker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Graduation Employment Options: Clearing All the Hurdles</dc:title>
  <dc:creator>djanklow</dc:creator>
  <cp:lastModifiedBy>david ware</cp:lastModifiedBy>
  <cp:revision>102</cp:revision>
  <dcterms:created xsi:type="dcterms:W3CDTF">2010-10-13T21:24:19Z</dcterms:created>
  <dcterms:modified xsi:type="dcterms:W3CDTF">2016-10-06T20:38:43Z</dcterms:modified>
</cp:coreProperties>
</file>